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4"/>
  </p:notesMasterIdLst>
  <p:sldIdLst>
    <p:sldId id="412" r:id="rId6"/>
    <p:sldId id="319" r:id="rId7"/>
    <p:sldId id="417" r:id="rId8"/>
    <p:sldId id="338" r:id="rId9"/>
    <p:sldId id="420" r:id="rId10"/>
    <p:sldId id="339" r:id="rId11"/>
    <p:sldId id="372" r:id="rId12"/>
    <p:sldId id="418" r:id="rId13"/>
    <p:sldId id="419" r:id="rId14"/>
    <p:sldId id="411" r:id="rId15"/>
    <p:sldId id="329" r:id="rId16"/>
    <p:sldId id="427" r:id="rId17"/>
    <p:sldId id="421" r:id="rId18"/>
    <p:sldId id="330" r:id="rId19"/>
    <p:sldId id="423" r:id="rId20"/>
    <p:sldId id="424" r:id="rId21"/>
    <p:sldId id="425" r:id="rId22"/>
    <p:sldId id="426" r:id="rId23"/>
  </p:sldIdLst>
  <p:sldSz cx="9144000" cy="6858000" type="screen4x3"/>
  <p:notesSz cx="6797675" cy="987425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nus Sonsteby" initials="MS" lastIdx="2" clrIdx="0">
    <p:extLst>
      <p:ext uri="{19B8F6BF-5375-455C-9EA6-DF929625EA0E}">
        <p15:presenceInfo xmlns:p15="http://schemas.microsoft.com/office/powerpoint/2012/main" userId="Magnus Sonsteb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D76"/>
    <a:srgbClr val="D7E4BD"/>
    <a:srgbClr val="6D8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73" autoAdjust="0"/>
    <p:restoredTop sz="94660"/>
  </p:normalViewPr>
  <p:slideViewPr>
    <p:cSldViewPr>
      <p:cViewPr varScale="1">
        <p:scale>
          <a:sx n="114" d="100"/>
          <a:sy n="114" d="100"/>
        </p:scale>
        <p:origin x="1374"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4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C11F2-3C96-4D4F-96C3-1206518C73C9}" type="doc">
      <dgm:prSet loTypeId="urn:microsoft.com/office/officeart/2005/8/layout/pyramid1" loCatId="pyramid" qsTypeId="urn:microsoft.com/office/officeart/2005/8/quickstyle/simple1" qsCatId="simple" csTypeId="urn:microsoft.com/office/officeart/2005/8/colors/accent1_2" csCatId="accent1" phldr="1"/>
      <dgm:spPr/>
    </dgm:pt>
    <dgm:pt modelId="{491BEE8E-7EBF-492B-9009-67EC305CDD4C}">
      <dgm:prSet/>
      <dgm:spPr>
        <a:solidFill>
          <a:schemeClr val="accent3">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altLang="nb-NO"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nb-NO" altLang="nb-NO"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nb-NO" altLang="nb-NO"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Sparing</a:t>
          </a:r>
        </a:p>
      </dgm:t>
    </dgm:pt>
    <dgm:pt modelId="{3FAB5682-7E21-408A-9ED3-1EB1A72372AF}" type="parTrans" cxnId="{24004B64-17B2-42CE-9D57-78DC8A4E3EA6}">
      <dgm:prSet/>
      <dgm:spPr/>
      <dgm:t>
        <a:bodyPr/>
        <a:lstStyle/>
        <a:p>
          <a:endParaRPr lang="nb-NO"/>
        </a:p>
      </dgm:t>
    </dgm:pt>
    <dgm:pt modelId="{F13387AB-39AC-4581-941E-BC2DCC399D91}" type="sibTrans" cxnId="{24004B64-17B2-42CE-9D57-78DC8A4E3EA6}">
      <dgm:prSet/>
      <dgm:spPr/>
      <dgm:t>
        <a:bodyPr/>
        <a:lstStyle/>
        <a:p>
          <a:endParaRPr lang="nb-NO"/>
        </a:p>
      </dgm:t>
    </dgm:pt>
    <dgm:pt modelId="{F9887E06-B500-43B5-B4F7-82B3FE53C1C9}">
      <dgm:prSet/>
      <dgm:spPr>
        <a:solidFill>
          <a:schemeClr val="accent3">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Tjenestepensjon</a:t>
          </a:r>
        </a:p>
      </dgm:t>
    </dgm:pt>
    <dgm:pt modelId="{D574BAA8-8419-4D1F-84E8-3A4B946BD622}" type="parTrans" cxnId="{7572344E-6A88-4484-8CD8-2778F2F9F5C3}">
      <dgm:prSet/>
      <dgm:spPr/>
      <dgm:t>
        <a:bodyPr/>
        <a:lstStyle/>
        <a:p>
          <a:endParaRPr lang="nb-NO"/>
        </a:p>
      </dgm:t>
    </dgm:pt>
    <dgm:pt modelId="{7C88CCB6-C732-477B-B143-81E8C7EDA029}" type="sibTrans" cxnId="{7572344E-6A88-4484-8CD8-2778F2F9F5C3}">
      <dgm:prSet/>
      <dgm:spPr/>
      <dgm:t>
        <a:bodyPr/>
        <a:lstStyle/>
        <a:p>
          <a:endParaRPr lang="nb-NO"/>
        </a:p>
      </dgm:t>
    </dgm:pt>
    <dgm:pt modelId="{E04CA6A8-1BEB-431C-9422-E0379E40A458}">
      <dgm:prSet/>
      <dgm:spPr>
        <a:solidFill>
          <a:schemeClr val="accent3">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Folketrygden</a:t>
          </a:r>
        </a:p>
      </dgm:t>
    </dgm:pt>
    <dgm:pt modelId="{A3F65BB4-7250-46F6-B9EB-0FAD27884E60}" type="parTrans" cxnId="{E8053D0E-6B40-45E3-BDDB-5B6ED0AA0DD2}">
      <dgm:prSet/>
      <dgm:spPr/>
      <dgm:t>
        <a:bodyPr/>
        <a:lstStyle/>
        <a:p>
          <a:endParaRPr lang="nb-NO"/>
        </a:p>
      </dgm:t>
    </dgm:pt>
    <dgm:pt modelId="{4D9290DD-9ABB-437A-B274-D206E9EADFCB}" type="sibTrans" cxnId="{E8053D0E-6B40-45E3-BDDB-5B6ED0AA0DD2}">
      <dgm:prSet/>
      <dgm:spPr/>
      <dgm:t>
        <a:bodyPr/>
        <a:lstStyle/>
        <a:p>
          <a:endParaRPr lang="nb-NO"/>
        </a:p>
      </dgm:t>
    </dgm:pt>
    <dgm:pt modelId="{8FEE0E03-1CBA-454B-8000-8F8D537C8B81}" type="pres">
      <dgm:prSet presAssocID="{621C11F2-3C96-4D4F-96C3-1206518C73C9}" presName="Name0" presStyleCnt="0">
        <dgm:presLayoutVars>
          <dgm:dir/>
          <dgm:animLvl val="lvl"/>
          <dgm:resizeHandles val="exact"/>
        </dgm:presLayoutVars>
      </dgm:prSet>
      <dgm:spPr/>
    </dgm:pt>
    <dgm:pt modelId="{47E431DF-CBAA-4916-A03D-3D8FC72A9B04}" type="pres">
      <dgm:prSet presAssocID="{491BEE8E-7EBF-492B-9009-67EC305CDD4C}" presName="Name8" presStyleCnt="0"/>
      <dgm:spPr/>
    </dgm:pt>
    <dgm:pt modelId="{3E4A4B6C-150A-4ABA-A47B-470B0C4F178E}" type="pres">
      <dgm:prSet presAssocID="{491BEE8E-7EBF-492B-9009-67EC305CDD4C}" presName="level" presStyleLbl="node1" presStyleIdx="0" presStyleCnt="3">
        <dgm:presLayoutVars>
          <dgm:chMax val="1"/>
          <dgm:bulletEnabled val="1"/>
        </dgm:presLayoutVars>
      </dgm:prSet>
      <dgm:spPr/>
    </dgm:pt>
    <dgm:pt modelId="{776894A2-7D04-4CAD-B992-40837356CA35}" type="pres">
      <dgm:prSet presAssocID="{491BEE8E-7EBF-492B-9009-67EC305CDD4C}" presName="levelTx" presStyleLbl="revTx" presStyleIdx="0" presStyleCnt="0">
        <dgm:presLayoutVars>
          <dgm:chMax val="1"/>
          <dgm:bulletEnabled val="1"/>
        </dgm:presLayoutVars>
      </dgm:prSet>
      <dgm:spPr/>
    </dgm:pt>
    <dgm:pt modelId="{F0F54AD9-2628-4567-925A-7032B5997829}" type="pres">
      <dgm:prSet presAssocID="{F9887E06-B500-43B5-B4F7-82B3FE53C1C9}" presName="Name8" presStyleCnt="0"/>
      <dgm:spPr/>
    </dgm:pt>
    <dgm:pt modelId="{7EE47635-C032-450C-A0DE-9E75E1A96422}" type="pres">
      <dgm:prSet presAssocID="{F9887E06-B500-43B5-B4F7-82B3FE53C1C9}" presName="level" presStyleLbl="node1" presStyleIdx="1" presStyleCnt="3">
        <dgm:presLayoutVars>
          <dgm:chMax val="1"/>
          <dgm:bulletEnabled val="1"/>
        </dgm:presLayoutVars>
      </dgm:prSet>
      <dgm:spPr/>
    </dgm:pt>
    <dgm:pt modelId="{56A81969-6C3B-4DBC-9F35-4CF44AFF8835}" type="pres">
      <dgm:prSet presAssocID="{F9887E06-B500-43B5-B4F7-82B3FE53C1C9}" presName="levelTx" presStyleLbl="revTx" presStyleIdx="0" presStyleCnt="0">
        <dgm:presLayoutVars>
          <dgm:chMax val="1"/>
          <dgm:bulletEnabled val="1"/>
        </dgm:presLayoutVars>
      </dgm:prSet>
      <dgm:spPr/>
    </dgm:pt>
    <dgm:pt modelId="{1C2853CB-D6F1-4D49-9502-E36FB87B65D2}" type="pres">
      <dgm:prSet presAssocID="{E04CA6A8-1BEB-431C-9422-E0379E40A458}" presName="Name8" presStyleCnt="0"/>
      <dgm:spPr/>
    </dgm:pt>
    <dgm:pt modelId="{0C40546B-E01A-4DCA-BF7D-BE47877547C8}" type="pres">
      <dgm:prSet presAssocID="{E04CA6A8-1BEB-431C-9422-E0379E40A458}" presName="level" presStyleLbl="node1" presStyleIdx="2" presStyleCnt="3">
        <dgm:presLayoutVars>
          <dgm:chMax val="1"/>
          <dgm:bulletEnabled val="1"/>
        </dgm:presLayoutVars>
      </dgm:prSet>
      <dgm:spPr/>
    </dgm:pt>
    <dgm:pt modelId="{10FA800E-6495-4997-9FAC-7993B645248A}" type="pres">
      <dgm:prSet presAssocID="{E04CA6A8-1BEB-431C-9422-E0379E40A458}" presName="levelTx" presStyleLbl="revTx" presStyleIdx="0" presStyleCnt="0">
        <dgm:presLayoutVars>
          <dgm:chMax val="1"/>
          <dgm:bulletEnabled val="1"/>
        </dgm:presLayoutVars>
      </dgm:prSet>
      <dgm:spPr/>
    </dgm:pt>
  </dgm:ptLst>
  <dgm:cxnLst>
    <dgm:cxn modelId="{E8053D0E-6B40-45E3-BDDB-5B6ED0AA0DD2}" srcId="{621C11F2-3C96-4D4F-96C3-1206518C73C9}" destId="{E04CA6A8-1BEB-431C-9422-E0379E40A458}" srcOrd="2" destOrd="0" parTransId="{A3F65BB4-7250-46F6-B9EB-0FAD27884E60}" sibTransId="{4D9290DD-9ABB-437A-B274-D206E9EADFCB}"/>
    <dgm:cxn modelId="{97A6611B-30EB-4933-B162-61E6B4A0C72C}" type="presOf" srcId="{E04CA6A8-1BEB-431C-9422-E0379E40A458}" destId="{10FA800E-6495-4997-9FAC-7993B645248A}" srcOrd="1" destOrd="0" presId="urn:microsoft.com/office/officeart/2005/8/layout/pyramid1"/>
    <dgm:cxn modelId="{5ECE6C5D-3D54-4F65-8757-18F515F33DF0}" type="presOf" srcId="{491BEE8E-7EBF-492B-9009-67EC305CDD4C}" destId="{776894A2-7D04-4CAD-B992-40837356CA35}" srcOrd="1" destOrd="0" presId="urn:microsoft.com/office/officeart/2005/8/layout/pyramid1"/>
    <dgm:cxn modelId="{24004B64-17B2-42CE-9D57-78DC8A4E3EA6}" srcId="{621C11F2-3C96-4D4F-96C3-1206518C73C9}" destId="{491BEE8E-7EBF-492B-9009-67EC305CDD4C}" srcOrd="0" destOrd="0" parTransId="{3FAB5682-7E21-408A-9ED3-1EB1A72372AF}" sibTransId="{F13387AB-39AC-4581-941E-BC2DCC399D91}"/>
    <dgm:cxn modelId="{9678A34A-9FEB-4711-97E2-023AB2166797}" type="presOf" srcId="{491BEE8E-7EBF-492B-9009-67EC305CDD4C}" destId="{3E4A4B6C-150A-4ABA-A47B-470B0C4F178E}" srcOrd="0" destOrd="0" presId="urn:microsoft.com/office/officeart/2005/8/layout/pyramid1"/>
    <dgm:cxn modelId="{7572344E-6A88-4484-8CD8-2778F2F9F5C3}" srcId="{621C11F2-3C96-4D4F-96C3-1206518C73C9}" destId="{F9887E06-B500-43B5-B4F7-82B3FE53C1C9}" srcOrd="1" destOrd="0" parTransId="{D574BAA8-8419-4D1F-84E8-3A4B946BD622}" sibTransId="{7C88CCB6-C732-477B-B143-81E8C7EDA029}"/>
    <dgm:cxn modelId="{59160A52-BB0C-4C2A-857D-803CEFE974AB}" type="presOf" srcId="{621C11F2-3C96-4D4F-96C3-1206518C73C9}" destId="{8FEE0E03-1CBA-454B-8000-8F8D537C8B81}" srcOrd="0" destOrd="0" presId="urn:microsoft.com/office/officeart/2005/8/layout/pyramid1"/>
    <dgm:cxn modelId="{3E43C788-3D2D-48B6-B0FD-30DF84F50442}" type="presOf" srcId="{E04CA6A8-1BEB-431C-9422-E0379E40A458}" destId="{0C40546B-E01A-4DCA-BF7D-BE47877547C8}" srcOrd="0" destOrd="0" presId="urn:microsoft.com/office/officeart/2005/8/layout/pyramid1"/>
    <dgm:cxn modelId="{C13C4DB6-132F-4CE6-A741-217D4F6C1C89}" type="presOf" srcId="{F9887E06-B500-43B5-B4F7-82B3FE53C1C9}" destId="{7EE47635-C032-450C-A0DE-9E75E1A96422}" srcOrd="0" destOrd="0" presId="urn:microsoft.com/office/officeart/2005/8/layout/pyramid1"/>
    <dgm:cxn modelId="{0A761BDB-C35A-4A12-9447-AAEE66DD288A}" type="presOf" srcId="{F9887E06-B500-43B5-B4F7-82B3FE53C1C9}" destId="{56A81969-6C3B-4DBC-9F35-4CF44AFF8835}" srcOrd="1" destOrd="0" presId="urn:microsoft.com/office/officeart/2005/8/layout/pyramid1"/>
    <dgm:cxn modelId="{07C52189-D4CF-4ED9-B8E4-94EDEFC64B7F}" type="presParOf" srcId="{8FEE0E03-1CBA-454B-8000-8F8D537C8B81}" destId="{47E431DF-CBAA-4916-A03D-3D8FC72A9B04}" srcOrd="0" destOrd="0" presId="urn:microsoft.com/office/officeart/2005/8/layout/pyramid1"/>
    <dgm:cxn modelId="{E8D7DCF4-B30B-4BDB-94CB-ED2BAC77E7EC}" type="presParOf" srcId="{47E431DF-CBAA-4916-A03D-3D8FC72A9B04}" destId="{3E4A4B6C-150A-4ABA-A47B-470B0C4F178E}" srcOrd="0" destOrd="0" presId="urn:microsoft.com/office/officeart/2005/8/layout/pyramid1"/>
    <dgm:cxn modelId="{A7A7F021-C61B-474B-B74D-9B4EA9CDE0DE}" type="presParOf" srcId="{47E431DF-CBAA-4916-A03D-3D8FC72A9B04}" destId="{776894A2-7D04-4CAD-B992-40837356CA35}" srcOrd="1" destOrd="0" presId="urn:microsoft.com/office/officeart/2005/8/layout/pyramid1"/>
    <dgm:cxn modelId="{35CBAC28-146F-45E3-B08F-3E69F2BFC803}" type="presParOf" srcId="{8FEE0E03-1CBA-454B-8000-8F8D537C8B81}" destId="{F0F54AD9-2628-4567-925A-7032B5997829}" srcOrd="1" destOrd="0" presId="urn:microsoft.com/office/officeart/2005/8/layout/pyramid1"/>
    <dgm:cxn modelId="{A9D90D11-F3AD-454B-A5C3-C8B49E7441CF}" type="presParOf" srcId="{F0F54AD9-2628-4567-925A-7032B5997829}" destId="{7EE47635-C032-450C-A0DE-9E75E1A96422}" srcOrd="0" destOrd="0" presId="urn:microsoft.com/office/officeart/2005/8/layout/pyramid1"/>
    <dgm:cxn modelId="{AC246C6E-A899-4D4E-AEA4-441D3D97BC3D}" type="presParOf" srcId="{F0F54AD9-2628-4567-925A-7032B5997829}" destId="{56A81969-6C3B-4DBC-9F35-4CF44AFF8835}" srcOrd="1" destOrd="0" presId="urn:microsoft.com/office/officeart/2005/8/layout/pyramid1"/>
    <dgm:cxn modelId="{67CE91A7-46C1-4B19-92E0-1AD9035891B5}" type="presParOf" srcId="{8FEE0E03-1CBA-454B-8000-8F8D537C8B81}" destId="{1C2853CB-D6F1-4D49-9502-E36FB87B65D2}" srcOrd="2" destOrd="0" presId="urn:microsoft.com/office/officeart/2005/8/layout/pyramid1"/>
    <dgm:cxn modelId="{D19C6DA6-C175-4908-AB68-D04BDAC0C4DD}" type="presParOf" srcId="{1C2853CB-D6F1-4D49-9502-E36FB87B65D2}" destId="{0C40546B-E01A-4DCA-BF7D-BE47877547C8}" srcOrd="0" destOrd="0" presId="urn:microsoft.com/office/officeart/2005/8/layout/pyramid1"/>
    <dgm:cxn modelId="{EA047EA1-2598-4E67-A2CF-45B93A790F1B}" type="presParOf" srcId="{1C2853CB-D6F1-4D49-9502-E36FB87B65D2}" destId="{10FA800E-6495-4997-9FAC-7993B645248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1C11F2-3C96-4D4F-96C3-1206518C73C9}" type="doc">
      <dgm:prSet loTypeId="urn:microsoft.com/office/officeart/2005/8/layout/pyramid1" loCatId="pyramid" qsTypeId="urn:microsoft.com/office/officeart/2005/8/quickstyle/simple1" qsCatId="simple" csTypeId="urn:microsoft.com/office/officeart/2005/8/colors/accent1_2" csCatId="accent1" phldr="1"/>
      <dgm:spPr/>
    </dgm:pt>
    <dgm:pt modelId="{491BEE8E-7EBF-492B-9009-67EC305CDD4C}">
      <dgm:prSet/>
      <dgm:spPr>
        <a:solidFill>
          <a:schemeClr val="accent3">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altLang="nb-NO"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nb-NO" altLang="nb-NO"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nb-NO" altLang="nb-NO"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Sparing</a:t>
          </a:r>
        </a:p>
      </dgm:t>
    </dgm:pt>
    <dgm:pt modelId="{3FAB5682-7E21-408A-9ED3-1EB1A72372AF}" type="parTrans" cxnId="{24004B64-17B2-42CE-9D57-78DC8A4E3EA6}">
      <dgm:prSet/>
      <dgm:spPr/>
      <dgm:t>
        <a:bodyPr/>
        <a:lstStyle/>
        <a:p>
          <a:endParaRPr lang="nb-NO"/>
        </a:p>
      </dgm:t>
    </dgm:pt>
    <dgm:pt modelId="{F13387AB-39AC-4581-941E-BC2DCC399D91}" type="sibTrans" cxnId="{24004B64-17B2-42CE-9D57-78DC8A4E3EA6}">
      <dgm:prSet/>
      <dgm:spPr/>
      <dgm:t>
        <a:bodyPr/>
        <a:lstStyle/>
        <a:p>
          <a:endParaRPr lang="nb-NO"/>
        </a:p>
      </dgm:t>
    </dgm:pt>
    <dgm:pt modelId="{F9887E06-B500-43B5-B4F7-82B3FE53C1C9}">
      <dgm:prSet/>
      <dgm:spPr>
        <a:solidFill>
          <a:schemeClr val="accent3">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Tjenestepensjon</a:t>
          </a:r>
        </a:p>
      </dgm:t>
    </dgm:pt>
    <dgm:pt modelId="{D574BAA8-8419-4D1F-84E8-3A4B946BD622}" type="parTrans" cxnId="{7572344E-6A88-4484-8CD8-2778F2F9F5C3}">
      <dgm:prSet/>
      <dgm:spPr/>
      <dgm:t>
        <a:bodyPr/>
        <a:lstStyle/>
        <a:p>
          <a:endParaRPr lang="nb-NO"/>
        </a:p>
      </dgm:t>
    </dgm:pt>
    <dgm:pt modelId="{7C88CCB6-C732-477B-B143-81E8C7EDA029}" type="sibTrans" cxnId="{7572344E-6A88-4484-8CD8-2778F2F9F5C3}">
      <dgm:prSet/>
      <dgm:spPr/>
      <dgm:t>
        <a:bodyPr/>
        <a:lstStyle/>
        <a:p>
          <a:endParaRPr lang="nb-NO"/>
        </a:p>
      </dgm:t>
    </dgm:pt>
    <dgm:pt modelId="{E04CA6A8-1BEB-431C-9422-E0379E40A458}">
      <dgm:prSet/>
      <dgm:spPr>
        <a:solidFill>
          <a:schemeClr val="accent3">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b="1" i="0" u="none" strike="noStrike" cap="none" normalizeH="0" baseline="0" dirty="0">
              <a:ln>
                <a:noFill/>
              </a:ln>
              <a:solidFill>
                <a:schemeClr val="bg1"/>
              </a:solidFill>
              <a:effectLst/>
              <a:latin typeface="Calibri" panose="020F0502020204030204" pitchFamily="34" charset="0"/>
              <a:cs typeface="Arial" panose="020B0604020202020204" pitchFamily="34" charset="0"/>
            </a:rPr>
            <a:t>Folketrygden</a:t>
          </a:r>
        </a:p>
      </dgm:t>
    </dgm:pt>
    <dgm:pt modelId="{A3F65BB4-7250-46F6-B9EB-0FAD27884E60}" type="parTrans" cxnId="{E8053D0E-6B40-45E3-BDDB-5B6ED0AA0DD2}">
      <dgm:prSet/>
      <dgm:spPr/>
      <dgm:t>
        <a:bodyPr/>
        <a:lstStyle/>
        <a:p>
          <a:endParaRPr lang="nb-NO"/>
        </a:p>
      </dgm:t>
    </dgm:pt>
    <dgm:pt modelId="{4D9290DD-9ABB-437A-B274-D206E9EADFCB}" type="sibTrans" cxnId="{E8053D0E-6B40-45E3-BDDB-5B6ED0AA0DD2}">
      <dgm:prSet/>
      <dgm:spPr/>
      <dgm:t>
        <a:bodyPr/>
        <a:lstStyle/>
        <a:p>
          <a:endParaRPr lang="nb-NO"/>
        </a:p>
      </dgm:t>
    </dgm:pt>
    <dgm:pt modelId="{8FEE0E03-1CBA-454B-8000-8F8D537C8B81}" type="pres">
      <dgm:prSet presAssocID="{621C11F2-3C96-4D4F-96C3-1206518C73C9}" presName="Name0" presStyleCnt="0">
        <dgm:presLayoutVars>
          <dgm:dir/>
          <dgm:animLvl val="lvl"/>
          <dgm:resizeHandles val="exact"/>
        </dgm:presLayoutVars>
      </dgm:prSet>
      <dgm:spPr/>
    </dgm:pt>
    <dgm:pt modelId="{47E431DF-CBAA-4916-A03D-3D8FC72A9B04}" type="pres">
      <dgm:prSet presAssocID="{491BEE8E-7EBF-492B-9009-67EC305CDD4C}" presName="Name8" presStyleCnt="0"/>
      <dgm:spPr/>
    </dgm:pt>
    <dgm:pt modelId="{3E4A4B6C-150A-4ABA-A47B-470B0C4F178E}" type="pres">
      <dgm:prSet presAssocID="{491BEE8E-7EBF-492B-9009-67EC305CDD4C}" presName="level" presStyleLbl="node1" presStyleIdx="0" presStyleCnt="3">
        <dgm:presLayoutVars>
          <dgm:chMax val="1"/>
          <dgm:bulletEnabled val="1"/>
        </dgm:presLayoutVars>
      </dgm:prSet>
      <dgm:spPr/>
    </dgm:pt>
    <dgm:pt modelId="{776894A2-7D04-4CAD-B992-40837356CA35}" type="pres">
      <dgm:prSet presAssocID="{491BEE8E-7EBF-492B-9009-67EC305CDD4C}" presName="levelTx" presStyleLbl="revTx" presStyleIdx="0" presStyleCnt="0">
        <dgm:presLayoutVars>
          <dgm:chMax val="1"/>
          <dgm:bulletEnabled val="1"/>
        </dgm:presLayoutVars>
      </dgm:prSet>
      <dgm:spPr/>
    </dgm:pt>
    <dgm:pt modelId="{F0F54AD9-2628-4567-925A-7032B5997829}" type="pres">
      <dgm:prSet presAssocID="{F9887E06-B500-43B5-B4F7-82B3FE53C1C9}" presName="Name8" presStyleCnt="0"/>
      <dgm:spPr/>
    </dgm:pt>
    <dgm:pt modelId="{7EE47635-C032-450C-A0DE-9E75E1A96422}" type="pres">
      <dgm:prSet presAssocID="{F9887E06-B500-43B5-B4F7-82B3FE53C1C9}" presName="level" presStyleLbl="node1" presStyleIdx="1" presStyleCnt="3">
        <dgm:presLayoutVars>
          <dgm:chMax val="1"/>
          <dgm:bulletEnabled val="1"/>
        </dgm:presLayoutVars>
      </dgm:prSet>
      <dgm:spPr/>
    </dgm:pt>
    <dgm:pt modelId="{56A81969-6C3B-4DBC-9F35-4CF44AFF8835}" type="pres">
      <dgm:prSet presAssocID="{F9887E06-B500-43B5-B4F7-82B3FE53C1C9}" presName="levelTx" presStyleLbl="revTx" presStyleIdx="0" presStyleCnt="0">
        <dgm:presLayoutVars>
          <dgm:chMax val="1"/>
          <dgm:bulletEnabled val="1"/>
        </dgm:presLayoutVars>
      </dgm:prSet>
      <dgm:spPr/>
    </dgm:pt>
    <dgm:pt modelId="{1C2853CB-D6F1-4D49-9502-E36FB87B65D2}" type="pres">
      <dgm:prSet presAssocID="{E04CA6A8-1BEB-431C-9422-E0379E40A458}" presName="Name8" presStyleCnt="0"/>
      <dgm:spPr/>
    </dgm:pt>
    <dgm:pt modelId="{0C40546B-E01A-4DCA-BF7D-BE47877547C8}" type="pres">
      <dgm:prSet presAssocID="{E04CA6A8-1BEB-431C-9422-E0379E40A458}" presName="level" presStyleLbl="node1" presStyleIdx="2" presStyleCnt="3">
        <dgm:presLayoutVars>
          <dgm:chMax val="1"/>
          <dgm:bulletEnabled val="1"/>
        </dgm:presLayoutVars>
      </dgm:prSet>
      <dgm:spPr/>
    </dgm:pt>
    <dgm:pt modelId="{10FA800E-6495-4997-9FAC-7993B645248A}" type="pres">
      <dgm:prSet presAssocID="{E04CA6A8-1BEB-431C-9422-E0379E40A458}" presName="levelTx" presStyleLbl="revTx" presStyleIdx="0" presStyleCnt="0">
        <dgm:presLayoutVars>
          <dgm:chMax val="1"/>
          <dgm:bulletEnabled val="1"/>
        </dgm:presLayoutVars>
      </dgm:prSet>
      <dgm:spPr/>
    </dgm:pt>
  </dgm:ptLst>
  <dgm:cxnLst>
    <dgm:cxn modelId="{E8053D0E-6B40-45E3-BDDB-5B6ED0AA0DD2}" srcId="{621C11F2-3C96-4D4F-96C3-1206518C73C9}" destId="{E04CA6A8-1BEB-431C-9422-E0379E40A458}" srcOrd="2" destOrd="0" parTransId="{A3F65BB4-7250-46F6-B9EB-0FAD27884E60}" sibTransId="{4D9290DD-9ABB-437A-B274-D206E9EADFCB}"/>
    <dgm:cxn modelId="{97A6611B-30EB-4933-B162-61E6B4A0C72C}" type="presOf" srcId="{E04CA6A8-1BEB-431C-9422-E0379E40A458}" destId="{10FA800E-6495-4997-9FAC-7993B645248A}" srcOrd="1" destOrd="0" presId="urn:microsoft.com/office/officeart/2005/8/layout/pyramid1"/>
    <dgm:cxn modelId="{5ECE6C5D-3D54-4F65-8757-18F515F33DF0}" type="presOf" srcId="{491BEE8E-7EBF-492B-9009-67EC305CDD4C}" destId="{776894A2-7D04-4CAD-B992-40837356CA35}" srcOrd="1" destOrd="0" presId="urn:microsoft.com/office/officeart/2005/8/layout/pyramid1"/>
    <dgm:cxn modelId="{24004B64-17B2-42CE-9D57-78DC8A4E3EA6}" srcId="{621C11F2-3C96-4D4F-96C3-1206518C73C9}" destId="{491BEE8E-7EBF-492B-9009-67EC305CDD4C}" srcOrd="0" destOrd="0" parTransId="{3FAB5682-7E21-408A-9ED3-1EB1A72372AF}" sibTransId="{F13387AB-39AC-4581-941E-BC2DCC399D91}"/>
    <dgm:cxn modelId="{9678A34A-9FEB-4711-97E2-023AB2166797}" type="presOf" srcId="{491BEE8E-7EBF-492B-9009-67EC305CDD4C}" destId="{3E4A4B6C-150A-4ABA-A47B-470B0C4F178E}" srcOrd="0" destOrd="0" presId="urn:microsoft.com/office/officeart/2005/8/layout/pyramid1"/>
    <dgm:cxn modelId="{7572344E-6A88-4484-8CD8-2778F2F9F5C3}" srcId="{621C11F2-3C96-4D4F-96C3-1206518C73C9}" destId="{F9887E06-B500-43B5-B4F7-82B3FE53C1C9}" srcOrd="1" destOrd="0" parTransId="{D574BAA8-8419-4D1F-84E8-3A4B946BD622}" sibTransId="{7C88CCB6-C732-477B-B143-81E8C7EDA029}"/>
    <dgm:cxn modelId="{59160A52-BB0C-4C2A-857D-803CEFE974AB}" type="presOf" srcId="{621C11F2-3C96-4D4F-96C3-1206518C73C9}" destId="{8FEE0E03-1CBA-454B-8000-8F8D537C8B81}" srcOrd="0" destOrd="0" presId="urn:microsoft.com/office/officeart/2005/8/layout/pyramid1"/>
    <dgm:cxn modelId="{3E43C788-3D2D-48B6-B0FD-30DF84F50442}" type="presOf" srcId="{E04CA6A8-1BEB-431C-9422-E0379E40A458}" destId="{0C40546B-E01A-4DCA-BF7D-BE47877547C8}" srcOrd="0" destOrd="0" presId="urn:microsoft.com/office/officeart/2005/8/layout/pyramid1"/>
    <dgm:cxn modelId="{C13C4DB6-132F-4CE6-A741-217D4F6C1C89}" type="presOf" srcId="{F9887E06-B500-43B5-B4F7-82B3FE53C1C9}" destId="{7EE47635-C032-450C-A0DE-9E75E1A96422}" srcOrd="0" destOrd="0" presId="urn:microsoft.com/office/officeart/2005/8/layout/pyramid1"/>
    <dgm:cxn modelId="{0A761BDB-C35A-4A12-9447-AAEE66DD288A}" type="presOf" srcId="{F9887E06-B500-43B5-B4F7-82B3FE53C1C9}" destId="{56A81969-6C3B-4DBC-9F35-4CF44AFF8835}" srcOrd="1" destOrd="0" presId="urn:microsoft.com/office/officeart/2005/8/layout/pyramid1"/>
    <dgm:cxn modelId="{07C52189-D4CF-4ED9-B8E4-94EDEFC64B7F}" type="presParOf" srcId="{8FEE0E03-1CBA-454B-8000-8F8D537C8B81}" destId="{47E431DF-CBAA-4916-A03D-3D8FC72A9B04}" srcOrd="0" destOrd="0" presId="urn:microsoft.com/office/officeart/2005/8/layout/pyramid1"/>
    <dgm:cxn modelId="{E8D7DCF4-B30B-4BDB-94CB-ED2BAC77E7EC}" type="presParOf" srcId="{47E431DF-CBAA-4916-A03D-3D8FC72A9B04}" destId="{3E4A4B6C-150A-4ABA-A47B-470B0C4F178E}" srcOrd="0" destOrd="0" presId="urn:microsoft.com/office/officeart/2005/8/layout/pyramid1"/>
    <dgm:cxn modelId="{A7A7F021-C61B-474B-B74D-9B4EA9CDE0DE}" type="presParOf" srcId="{47E431DF-CBAA-4916-A03D-3D8FC72A9B04}" destId="{776894A2-7D04-4CAD-B992-40837356CA35}" srcOrd="1" destOrd="0" presId="urn:microsoft.com/office/officeart/2005/8/layout/pyramid1"/>
    <dgm:cxn modelId="{35CBAC28-146F-45E3-B08F-3E69F2BFC803}" type="presParOf" srcId="{8FEE0E03-1CBA-454B-8000-8F8D537C8B81}" destId="{F0F54AD9-2628-4567-925A-7032B5997829}" srcOrd="1" destOrd="0" presId="urn:microsoft.com/office/officeart/2005/8/layout/pyramid1"/>
    <dgm:cxn modelId="{A9D90D11-F3AD-454B-A5C3-C8B49E7441CF}" type="presParOf" srcId="{F0F54AD9-2628-4567-925A-7032B5997829}" destId="{7EE47635-C032-450C-A0DE-9E75E1A96422}" srcOrd="0" destOrd="0" presId="urn:microsoft.com/office/officeart/2005/8/layout/pyramid1"/>
    <dgm:cxn modelId="{AC246C6E-A899-4D4E-AEA4-441D3D97BC3D}" type="presParOf" srcId="{F0F54AD9-2628-4567-925A-7032B5997829}" destId="{56A81969-6C3B-4DBC-9F35-4CF44AFF8835}" srcOrd="1" destOrd="0" presId="urn:microsoft.com/office/officeart/2005/8/layout/pyramid1"/>
    <dgm:cxn modelId="{67CE91A7-46C1-4B19-92E0-1AD9035891B5}" type="presParOf" srcId="{8FEE0E03-1CBA-454B-8000-8F8D537C8B81}" destId="{1C2853CB-D6F1-4D49-9502-E36FB87B65D2}" srcOrd="2" destOrd="0" presId="urn:microsoft.com/office/officeart/2005/8/layout/pyramid1"/>
    <dgm:cxn modelId="{D19C6DA6-C175-4908-AB68-D04BDAC0C4DD}" type="presParOf" srcId="{1C2853CB-D6F1-4D49-9502-E36FB87B65D2}" destId="{0C40546B-E01A-4DCA-BF7D-BE47877547C8}" srcOrd="0" destOrd="0" presId="urn:microsoft.com/office/officeart/2005/8/layout/pyramid1"/>
    <dgm:cxn modelId="{EA047EA1-2598-4E67-A2CF-45B93A790F1B}" type="presParOf" srcId="{1C2853CB-D6F1-4D49-9502-E36FB87B65D2}" destId="{10FA800E-6495-4997-9FAC-7993B645248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496049-A9ED-4D61-84BB-8648834B9A86}"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7B0F62D8-0515-43DB-AF87-DC5E1E0E3528}">
      <dgm:prSet phldrT="[Tekst]" custT="1"/>
      <dgm:spPr>
        <a:solidFill>
          <a:schemeClr val="accent4"/>
        </a:solidFill>
      </dgm:spPr>
      <dgm:t>
        <a:bodyPr/>
        <a:lstStyle/>
        <a:p>
          <a:r>
            <a:rPr lang="nb-NO" sz="1100" dirty="0"/>
            <a:t>Statens Pensjonskasse (SPK) </a:t>
          </a:r>
        </a:p>
        <a:p>
          <a:r>
            <a:rPr lang="nb-NO" sz="2000" dirty="0"/>
            <a:t>15 år</a:t>
          </a:r>
        </a:p>
      </dgm:t>
    </dgm:pt>
    <dgm:pt modelId="{C83327BA-493F-42C6-B1DE-0F4065CF1535}" type="parTrans" cxnId="{EF86D413-CC4C-4FF2-B3F4-4717514013D2}">
      <dgm:prSet/>
      <dgm:spPr/>
      <dgm:t>
        <a:bodyPr/>
        <a:lstStyle/>
        <a:p>
          <a:endParaRPr lang="nb-NO"/>
        </a:p>
      </dgm:t>
    </dgm:pt>
    <dgm:pt modelId="{E9A1CCC2-9C5F-4F21-9CC6-F7D488585773}" type="sibTrans" cxnId="{EF86D413-CC4C-4FF2-B3F4-4717514013D2}">
      <dgm:prSet/>
      <dgm:spPr>
        <a:blipFill rotWithShape="0">
          <a:blip xmlns:r="http://schemas.openxmlformats.org/officeDocument/2006/relationships" r:embed="rId1"/>
          <a:srcRect/>
          <a:stretch>
            <a:fillRect t="-8000" b="-8000"/>
          </a:stretch>
        </a:blipFill>
      </dgm:spPr>
      <dgm:t>
        <a:bodyPr/>
        <a:lstStyle/>
        <a:p>
          <a:endParaRPr lang="nb-NO" dirty="0"/>
        </a:p>
      </dgm:t>
    </dgm:pt>
    <dgm:pt modelId="{214916F9-30E0-4E52-9EA0-4A29ED209C76}">
      <dgm:prSet phldrT="[Tekst]" custT="1"/>
      <dgm:spPr>
        <a:solidFill>
          <a:srgbClr val="0070C0"/>
        </a:solidFill>
      </dgm:spPr>
      <dgm:t>
        <a:bodyPr/>
        <a:lstStyle/>
        <a:p>
          <a:r>
            <a:rPr lang="nb-NO" sz="800" dirty="0"/>
            <a:t>Oslo Pensjonsforsikring (OPF)</a:t>
          </a:r>
        </a:p>
        <a:p>
          <a:r>
            <a:rPr lang="nb-NO" sz="2000" dirty="0"/>
            <a:t>7 mnd.</a:t>
          </a:r>
        </a:p>
      </dgm:t>
    </dgm:pt>
    <dgm:pt modelId="{FDCB3931-A50F-4433-95D5-85DC8CF6D73F}" type="parTrans" cxnId="{A90416A1-63C6-4356-B1B3-9BCD65E5F5F5}">
      <dgm:prSet/>
      <dgm:spPr/>
      <dgm:t>
        <a:bodyPr/>
        <a:lstStyle/>
        <a:p>
          <a:endParaRPr lang="nb-NO"/>
        </a:p>
      </dgm:t>
    </dgm:pt>
    <dgm:pt modelId="{AFD66C29-0BEF-4F1E-8676-16972C68BA54}" type="sibTrans" cxnId="{A90416A1-63C6-4356-B1B3-9BCD65E5F5F5}">
      <dgm:prSet/>
      <dgm:spPr/>
      <dgm:t>
        <a:bodyPr/>
        <a:lstStyle/>
        <a:p>
          <a:endParaRPr lang="nb-NO" dirty="0"/>
        </a:p>
      </dgm:t>
    </dgm:pt>
    <dgm:pt modelId="{ED14BD37-42AC-419C-8265-D8E44244B0B9}">
      <dgm:prSet phldrT="[Tekst]" custT="1"/>
      <dgm:spPr>
        <a:solidFill>
          <a:schemeClr val="accent3">
            <a:lumMod val="75000"/>
          </a:schemeClr>
        </a:solidFill>
      </dgm:spPr>
      <dgm:t>
        <a:bodyPr/>
        <a:lstStyle/>
        <a:p>
          <a:r>
            <a:rPr lang="nb-NO" sz="1100" dirty="0"/>
            <a:t>Bærum kommunale pensjonskasse</a:t>
          </a:r>
        </a:p>
        <a:p>
          <a:r>
            <a:rPr lang="nb-NO" sz="1100" dirty="0"/>
            <a:t> </a:t>
          </a:r>
          <a:r>
            <a:rPr lang="nb-NO" sz="2000" dirty="0"/>
            <a:t>10 år</a:t>
          </a:r>
        </a:p>
      </dgm:t>
    </dgm:pt>
    <dgm:pt modelId="{2992A8DF-A1B0-4BE4-A86A-1307C8666BB1}" type="parTrans" cxnId="{4AFC09EF-9D6C-4B4C-B393-281CD0CCD85A}">
      <dgm:prSet/>
      <dgm:spPr/>
      <dgm:t>
        <a:bodyPr/>
        <a:lstStyle/>
        <a:p>
          <a:endParaRPr lang="nb-NO"/>
        </a:p>
      </dgm:t>
    </dgm:pt>
    <dgm:pt modelId="{17ADE2F2-8D10-49B2-B4F3-EF32DDFE4757}" type="sibTrans" cxnId="{4AFC09EF-9D6C-4B4C-B393-281CD0CCD85A}">
      <dgm:prSet/>
      <dgm:spPr/>
      <dgm:t>
        <a:bodyPr/>
        <a:lstStyle/>
        <a:p>
          <a:endParaRPr lang="nb-NO" dirty="0"/>
        </a:p>
      </dgm:t>
    </dgm:pt>
    <dgm:pt modelId="{4A0D1BAB-F43B-47CA-8264-E62D05922B56}">
      <dgm:prSet/>
      <dgm:spPr/>
      <dgm:t>
        <a:bodyPr/>
        <a:lstStyle/>
        <a:p>
          <a:r>
            <a:rPr lang="nn-NO" b="1" dirty="0">
              <a:solidFill>
                <a:schemeClr val="bg1"/>
              </a:solidFill>
            </a:rPr>
            <a:t>25 år og 7 mnd.  </a:t>
          </a:r>
        </a:p>
      </dgm:t>
    </dgm:pt>
    <dgm:pt modelId="{A04DB193-A7C4-4F23-84B1-660E0D1AE209}" type="parTrans" cxnId="{15EA46BE-B821-4E27-ABC4-A189ADBD1D74}">
      <dgm:prSet/>
      <dgm:spPr/>
      <dgm:t>
        <a:bodyPr/>
        <a:lstStyle/>
        <a:p>
          <a:endParaRPr lang="nb-NO"/>
        </a:p>
      </dgm:t>
    </dgm:pt>
    <dgm:pt modelId="{2FCB9BB5-F4A0-4E0C-9F94-2B9851ABF946}" type="sibTrans" cxnId="{15EA46BE-B821-4E27-ABC4-A189ADBD1D74}">
      <dgm:prSet/>
      <dgm:spPr/>
      <dgm:t>
        <a:bodyPr/>
        <a:lstStyle/>
        <a:p>
          <a:endParaRPr lang="nb-NO"/>
        </a:p>
      </dgm:t>
    </dgm:pt>
    <dgm:pt modelId="{48D2385B-581E-433E-8FE8-D54CC7BE04D9}" type="pres">
      <dgm:prSet presAssocID="{DA496049-A9ED-4D61-84BB-8648834B9A86}" presName="linearFlow" presStyleCnt="0">
        <dgm:presLayoutVars>
          <dgm:dir/>
          <dgm:resizeHandles val="exact"/>
        </dgm:presLayoutVars>
      </dgm:prSet>
      <dgm:spPr/>
    </dgm:pt>
    <dgm:pt modelId="{B9A70296-242E-410C-BB07-DA86D5A01902}" type="pres">
      <dgm:prSet presAssocID="{7B0F62D8-0515-43DB-AF87-DC5E1E0E3528}" presName="node" presStyleLbl="node1" presStyleIdx="0" presStyleCnt="4" custScaleX="125145" custScaleY="117344">
        <dgm:presLayoutVars>
          <dgm:bulletEnabled val="1"/>
        </dgm:presLayoutVars>
      </dgm:prSet>
      <dgm:spPr/>
    </dgm:pt>
    <dgm:pt modelId="{EF52E960-73FB-4DE0-9DF6-01A50D4EBF3A}" type="pres">
      <dgm:prSet presAssocID="{E9A1CCC2-9C5F-4F21-9CC6-F7D488585773}" presName="spacerL" presStyleCnt="0"/>
      <dgm:spPr/>
    </dgm:pt>
    <dgm:pt modelId="{03CB7974-51F2-448C-B55A-77CBCF520537}" type="pres">
      <dgm:prSet presAssocID="{E9A1CCC2-9C5F-4F21-9CC6-F7D488585773}" presName="sibTrans" presStyleLbl="sibTrans2D1" presStyleIdx="0" presStyleCnt="3" custScaleX="97906" custScaleY="87295"/>
      <dgm:spPr/>
    </dgm:pt>
    <dgm:pt modelId="{1A81E68E-62CA-43C3-9CBC-AE40A19F6711}" type="pres">
      <dgm:prSet presAssocID="{E9A1CCC2-9C5F-4F21-9CC6-F7D488585773}" presName="spacerR" presStyleCnt="0"/>
      <dgm:spPr/>
    </dgm:pt>
    <dgm:pt modelId="{1CFE5196-D69F-4870-B9E6-14E21FDDC1A7}" type="pres">
      <dgm:prSet presAssocID="{214916F9-30E0-4E52-9EA0-4A29ED209C76}" presName="node" presStyleLbl="node1" presStyleIdx="1" presStyleCnt="4" custScaleX="119027" custScaleY="120737">
        <dgm:presLayoutVars>
          <dgm:bulletEnabled val="1"/>
        </dgm:presLayoutVars>
      </dgm:prSet>
      <dgm:spPr/>
    </dgm:pt>
    <dgm:pt modelId="{6EA1B75A-4A57-479A-B0B8-552DD4ED5C3B}" type="pres">
      <dgm:prSet presAssocID="{AFD66C29-0BEF-4F1E-8676-16972C68BA54}" presName="spacerL" presStyleCnt="0"/>
      <dgm:spPr/>
    </dgm:pt>
    <dgm:pt modelId="{1D2B3CE5-C0EC-4747-9AFA-8A6C50D9C003}" type="pres">
      <dgm:prSet presAssocID="{AFD66C29-0BEF-4F1E-8676-16972C68BA54}" presName="sibTrans" presStyleLbl="sibTrans2D1" presStyleIdx="1" presStyleCnt="3" custScaleX="75335" custScaleY="88963"/>
      <dgm:spPr/>
    </dgm:pt>
    <dgm:pt modelId="{4A174F52-7142-4740-9E43-148AD487B07F}" type="pres">
      <dgm:prSet presAssocID="{AFD66C29-0BEF-4F1E-8676-16972C68BA54}" presName="spacerR" presStyleCnt="0"/>
      <dgm:spPr/>
    </dgm:pt>
    <dgm:pt modelId="{1DC46EA6-5CCE-4C57-AF95-2D852AC0E558}" type="pres">
      <dgm:prSet presAssocID="{ED14BD37-42AC-419C-8265-D8E44244B0B9}" presName="node" presStyleLbl="node1" presStyleIdx="2" presStyleCnt="4" custScaleX="119432" custScaleY="110621">
        <dgm:presLayoutVars>
          <dgm:bulletEnabled val="1"/>
        </dgm:presLayoutVars>
      </dgm:prSet>
      <dgm:spPr/>
    </dgm:pt>
    <dgm:pt modelId="{C7E9A16C-BE76-4318-906F-484DCAF498C5}" type="pres">
      <dgm:prSet presAssocID="{17ADE2F2-8D10-49B2-B4F3-EF32DDFE4757}" presName="spacerL" presStyleCnt="0"/>
      <dgm:spPr/>
    </dgm:pt>
    <dgm:pt modelId="{3846E100-3AF8-412D-99C1-BFDDE69EB76D}" type="pres">
      <dgm:prSet presAssocID="{17ADE2F2-8D10-49B2-B4F3-EF32DDFE4757}" presName="sibTrans" presStyleLbl="sibTrans2D1" presStyleIdx="2" presStyleCnt="3" custScaleX="52331" custScaleY="71533"/>
      <dgm:spPr/>
    </dgm:pt>
    <dgm:pt modelId="{64D689A5-04C7-49C6-A589-9637AE25DC10}" type="pres">
      <dgm:prSet presAssocID="{17ADE2F2-8D10-49B2-B4F3-EF32DDFE4757}" presName="spacerR" presStyleCnt="0"/>
      <dgm:spPr/>
    </dgm:pt>
    <dgm:pt modelId="{E57FE78F-31AC-4899-A221-E8E503EA5D55}" type="pres">
      <dgm:prSet presAssocID="{4A0D1BAB-F43B-47CA-8264-E62D05922B56}" presName="node" presStyleLbl="node1" presStyleIdx="3" presStyleCnt="4" custScaleX="144379" custScaleY="141853">
        <dgm:presLayoutVars>
          <dgm:bulletEnabled val="1"/>
        </dgm:presLayoutVars>
      </dgm:prSet>
      <dgm:spPr/>
    </dgm:pt>
  </dgm:ptLst>
  <dgm:cxnLst>
    <dgm:cxn modelId="{EF86D413-CC4C-4FF2-B3F4-4717514013D2}" srcId="{DA496049-A9ED-4D61-84BB-8648834B9A86}" destId="{7B0F62D8-0515-43DB-AF87-DC5E1E0E3528}" srcOrd="0" destOrd="0" parTransId="{C83327BA-493F-42C6-B1DE-0F4065CF1535}" sibTransId="{E9A1CCC2-9C5F-4F21-9CC6-F7D488585773}"/>
    <dgm:cxn modelId="{D1FB8C7C-D60A-4511-8767-DAE759A1D7AD}" type="presOf" srcId="{4A0D1BAB-F43B-47CA-8264-E62D05922B56}" destId="{E57FE78F-31AC-4899-A221-E8E503EA5D55}" srcOrd="0" destOrd="0" presId="urn:microsoft.com/office/officeart/2005/8/layout/equation1"/>
    <dgm:cxn modelId="{883F148D-38A7-47F2-8F0B-5AB48FB02D3A}" type="presOf" srcId="{E9A1CCC2-9C5F-4F21-9CC6-F7D488585773}" destId="{03CB7974-51F2-448C-B55A-77CBCF520537}" srcOrd="0" destOrd="0" presId="urn:microsoft.com/office/officeart/2005/8/layout/equation1"/>
    <dgm:cxn modelId="{8462F08E-DA2F-4ED4-AF16-3BE7F9AC22E3}" type="presOf" srcId="{ED14BD37-42AC-419C-8265-D8E44244B0B9}" destId="{1DC46EA6-5CCE-4C57-AF95-2D852AC0E558}" srcOrd="0" destOrd="0" presId="urn:microsoft.com/office/officeart/2005/8/layout/equation1"/>
    <dgm:cxn modelId="{295FEE91-F54A-4BA9-813E-6A5F56FA6BE2}" type="presOf" srcId="{17ADE2F2-8D10-49B2-B4F3-EF32DDFE4757}" destId="{3846E100-3AF8-412D-99C1-BFDDE69EB76D}" srcOrd="0" destOrd="0" presId="urn:microsoft.com/office/officeart/2005/8/layout/equation1"/>
    <dgm:cxn modelId="{A90416A1-63C6-4356-B1B3-9BCD65E5F5F5}" srcId="{DA496049-A9ED-4D61-84BB-8648834B9A86}" destId="{214916F9-30E0-4E52-9EA0-4A29ED209C76}" srcOrd="1" destOrd="0" parTransId="{FDCB3931-A50F-4433-95D5-85DC8CF6D73F}" sibTransId="{AFD66C29-0BEF-4F1E-8676-16972C68BA54}"/>
    <dgm:cxn modelId="{15EA46BE-B821-4E27-ABC4-A189ADBD1D74}" srcId="{DA496049-A9ED-4D61-84BB-8648834B9A86}" destId="{4A0D1BAB-F43B-47CA-8264-E62D05922B56}" srcOrd="3" destOrd="0" parTransId="{A04DB193-A7C4-4F23-84B1-660E0D1AE209}" sibTransId="{2FCB9BB5-F4A0-4E0C-9F94-2B9851ABF946}"/>
    <dgm:cxn modelId="{D6FC87DF-ECA2-473D-990D-55BBDD0F4029}" type="presOf" srcId="{AFD66C29-0BEF-4F1E-8676-16972C68BA54}" destId="{1D2B3CE5-C0EC-4747-9AFA-8A6C50D9C003}" srcOrd="0" destOrd="0" presId="urn:microsoft.com/office/officeart/2005/8/layout/equation1"/>
    <dgm:cxn modelId="{EE6918E6-142B-4105-8C24-AD4D1E23FC26}" type="presOf" srcId="{214916F9-30E0-4E52-9EA0-4A29ED209C76}" destId="{1CFE5196-D69F-4870-B9E6-14E21FDDC1A7}" srcOrd="0" destOrd="0" presId="urn:microsoft.com/office/officeart/2005/8/layout/equation1"/>
    <dgm:cxn modelId="{4AFC09EF-9D6C-4B4C-B393-281CD0CCD85A}" srcId="{DA496049-A9ED-4D61-84BB-8648834B9A86}" destId="{ED14BD37-42AC-419C-8265-D8E44244B0B9}" srcOrd="2" destOrd="0" parTransId="{2992A8DF-A1B0-4BE4-A86A-1307C8666BB1}" sibTransId="{17ADE2F2-8D10-49B2-B4F3-EF32DDFE4757}"/>
    <dgm:cxn modelId="{88FCFAF3-FA80-4F16-8126-096C41C8DF74}" type="presOf" srcId="{7B0F62D8-0515-43DB-AF87-DC5E1E0E3528}" destId="{B9A70296-242E-410C-BB07-DA86D5A01902}" srcOrd="0" destOrd="0" presId="urn:microsoft.com/office/officeart/2005/8/layout/equation1"/>
    <dgm:cxn modelId="{BB45BCF7-9244-4B75-B766-796034548FC5}" type="presOf" srcId="{DA496049-A9ED-4D61-84BB-8648834B9A86}" destId="{48D2385B-581E-433E-8FE8-D54CC7BE04D9}" srcOrd="0" destOrd="0" presId="urn:microsoft.com/office/officeart/2005/8/layout/equation1"/>
    <dgm:cxn modelId="{61371C2C-105F-4F27-8900-C349747D9C0D}" type="presParOf" srcId="{48D2385B-581E-433E-8FE8-D54CC7BE04D9}" destId="{B9A70296-242E-410C-BB07-DA86D5A01902}" srcOrd="0" destOrd="0" presId="urn:microsoft.com/office/officeart/2005/8/layout/equation1"/>
    <dgm:cxn modelId="{1AC574CB-5027-426E-95F9-6295FA7F2A09}" type="presParOf" srcId="{48D2385B-581E-433E-8FE8-D54CC7BE04D9}" destId="{EF52E960-73FB-4DE0-9DF6-01A50D4EBF3A}" srcOrd="1" destOrd="0" presId="urn:microsoft.com/office/officeart/2005/8/layout/equation1"/>
    <dgm:cxn modelId="{60ACE0FA-36D1-4113-9777-AEA10E28F2C4}" type="presParOf" srcId="{48D2385B-581E-433E-8FE8-D54CC7BE04D9}" destId="{03CB7974-51F2-448C-B55A-77CBCF520537}" srcOrd="2" destOrd="0" presId="urn:microsoft.com/office/officeart/2005/8/layout/equation1"/>
    <dgm:cxn modelId="{1894693D-EB6D-4F57-825D-0732DF383807}" type="presParOf" srcId="{48D2385B-581E-433E-8FE8-D54CC7BE04D9}" destId="{1A81E68E-62CA-43C3-9CBC-AE40A19F6711}" srcOrd="3" destOrd="0" presId="urn:microsoft.com/office/officeart/2005/8/layout/equation1"/>
    <dgm:cxn modelId="{4341862C-FFD3-411C-B878-487AC331E6E4}" type="presParOf" srcId="{48D2385B-581E-433E-8FE8-D54CC7BE04D9}" destId="{1CFE5196-D69F-4870-B9E6-14E21FDDC1A7}" srcOrd="4" destOrd="0" presId="urn:microsoft.com/office/officeart/2005/8/layout/equation1"/>
    <dgm:cxn modelId="{438AC128-BD86-4A1C-AD02-89FEFFCFC6D2}" type="presParOf" srcId="{48D2385B-581E-433E-8FE8-D54CC7BE04D9}" destId="{6EA1B75A-4A57-479A-B0B8-552DD4ED5C3B}" srcOrd="5" destOrd="0" presId="urn:microsoft.com/office/officeart/2005/8/layout/equation1"/>
    <dgm:cxn modelId="{E83BAD0F-E430-4FC2-A0EA-5AB5CEB76370}" type="presParOf" srcId="{48D2385B-581E-433E-8FE8-D54CC7BE04D9}" destId="{1D2B3CE5-C0EC-4747-9AFA-8A6C50D9C003}" srcOrd="6" destOrd="0" presId="urn:microsoft.com/office/officeart/2005/8/layout/equation1"/>
    <dgm:cxn modelId="{4752C180-F4A6-40B8-89E5-D0C4B66123A2}" type="presParOf" srcId="{48D2385B-581E-433E-8FE8-D54CC7BE04D9}" destId="{4A174F52-7142-4740-9E43-148AD487B07F}" srcOrd="7" destOrd="0" presId="urn:microsoft.com/office/officeart/2005/8/layout/equation1"/>
    <dgm:cxn modelId="{F253720E-2FB1-419E-82B6-8959C3F489B5}" type="presParOf" srcId="{48D2385B-581E-433E-8FE8-D54CC7BE04D9}" destId="{1DC46EA6-5CCE-4C57-AF95-2D852AC0E558}" srcOrd="8" destOrd="0" presId="urn:microsoft.com/office/officeart/2005/8/layout/equation1"/>
    <dgm:cxn modelId="{D3827DAE-39E0-4DF3-BC87-82B8A9D0FD07}" type="presParOf" srcId="{48D2385B-581E-433E-8FE8-D54CC7BE04D9}" destId="{C7E9A16C-BE76-4318-906F-484DCAF498C5}" srcOrd="9" destOrd="0" presId="urn:microsoft.com/office/officeart/2005/8/layout/equation1"/>
    <dgm:cxn modelId="{FDE66069-4657-4DF7-ADB8-A6B8F35028A2}" type="presParOf" srcId="{48D2385B-581E-433E-8FE8-D54CC7BE04D9}" destId="{3846E100-3AF8-412D-99C1-BFDDE69EB76D}" srcOrd="10" destOrd="0" presId="urn:microsoft.com/office/officeart/2005/8/layout/equation1"/>
    <dgm:cxn modelId="{EDDE0E15-B807-4548-B9E4-B0F02C3BE8D1}" type="presParOf" srcId="{48D2385B-581E-433E-8FE8-D54CC7BE04D9}" destId="{64D689A5-04C7-49C6-A589-9637AE25DC10}" srcOrd="11" destOrd="0" presId="urn:microsoft.com/office/officeart/2005/8/layout/equation1"/>
    <dgm:cxn modelId="{3D7BC25D-D5B6-4B19-A460-3C6C258B47F3}" type="presParOf" srcId="{48D2385B-581E-433E-8FE8-D54CC7BE04D9}" destId="{E57FE78F-31AC-4899-A221-E8E503EA5D55}"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A4B6C-150A-4ABA-A47B-470B0C4F178E}">
      <dsp:nvSpPr>
        <dsp:cNvPr id="0" name=""/>
        <dsp:cNvSpPr/>
      </dsp:nvSpPr>
      <dsp:spPr>
        <a:xfrm>
          <a:off x="1563158" y="0"/>
          <a:ext cx="1563158" cy="1522941"/>
        </a:xfrm>
        <a:prstGeom prst="trapezoid">
          <a:avLst>
            <a:gd name="adj" fmla="val 5132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altLang="nb-NO" sz="2200" b="0" i="0" u="none" strike="noStrike" kern="1200"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nb-NO" altLang="nb-NO" sz="2200" b="1" i="0" u="none" strike="noStrike" kern="1200"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nb-NO" altLang="nb-NO" sz="2200" b="1" i="0" u="none" strike="noStrike" kern="1200"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2200" b="1" i="0" u="none" strike="noStrike" kern="1200" cap="none" normalizeH="0" baseline="0" dirty="0">
              <a:ln>
                <a:noFill/>
              </a:ln>
              <a:solidFill>
                <a:schemeClr val="tx1"/>
              </a:solidFill>
              <a:effectLst/>
              <a:latin typeface="Calibri" panose="020F0502020204030204" pitchFamily="34" charset="0"/>
              <a:cs typeface="Arial" panose="020B0604020202020204" pitchFamily="34" charset="0"/>
            </a:rPr>
            <a:t>Sparing</a:t>
          </a:r>
        </a:p>
      </dsp:txBody>
      <dsp:txXfrm>
        <a:off x="1563158" y="0"/>
        <a:ext cx="1563158" cy="1522941"/>
      </dsp:txXfrm>
    </dsp:sp>
    <dsp:sp modelId="{7EE47635-C032-450C-A0DE-9E75E1A96422}">
      <dsp:nvSpPr>
        <dsp:cNvPr id="0" name=""/>
        <dsp:cNvSpPr/>
      </dsp:nvSpPr>
      <dsp:spPr>
        <a:xfrm>
          <a:off x="781579" y="1522941"/>
          <a:ext cx="3126316" cy="1522941"/>
        </a:xfrm>
        <a:prstGeom prst="trapezoid">
          <a:avLst>
            <a:gd name="adj" fmla="val 5132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2200" b="1" i="0" u="none" strike="noStrike" kern="1200" cap="none" normalizeH="0" baseline="0" dirty="0">
              <a:ln>
                <a:noFill/>
              </a:ln>
              <a:solidFill>
                <a:schemeClr val="tx1"/>
              </a:solidFill>
              <a:effectLst/>
              <a:latin typeface="Calibri" panose="020F0502020204030204" pitchFamily="34" charset="0"/>
              <a:cs typeface="Arial" panose="020B0604020202020204" pitchFamily="34" charset="0"/>
            </a:rPr>
            <a:t>Tjenestepensjon</a:t>
          </a:r>
        </a:p>
      </dsp:txBody>
      <dsp:txXfrm>
        <a:off x="1328684" y="1522941"/>
        <a:ext cx="2032105" cy="1522941"/>
      </dsp:txXfrm>
    </dsp:sp>
    <dsp:sp modelId="{0C40546B-E01A-4DCA-BF7D-BE47877547C8}">
      <dsp:nvSpPr>
        <dsp:cNvPr id="0" name=""/>
        <dsp:cNvSpPr/>
      </dsp:nvSpPr>
      <dsp:spPr>
        <a:xfrm>
          <a:off x="0" y="3045883"/>
          <a:ext cx="4689475" cy="1522941"/>
        </a:xfrm>
        <a:prstGeom prst="trapezoid">
          <a:avLst>
            <a:gd name="adj" fmla="val 5132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2200" b="1" i="0" u="none" strike="noStrike" kern="1200" cap="none" normalizeH="0" baseline="0" dirty="0">
              <a:ln>
                <a:noFill/>
              </a:ln>
              <a:solidFill>
                <a:schemeClr val="bg1"/>
              </a:solidFill>
              <a:effectLst/>
              <a:latin typeface="Calibri" panose="020F0502020204030204" pitchFamily="34" charset="0"/>
              <a:cs typeface="Arial" panose="020B0604020202020204" pitchFamily="34" charset="0"/>
            </a:rPr>
            <a:t>Folketrygden</a:t>
          </a:r>
        </a:p>
      </dsp:txBody>
      <dsp:txXfrm>
        <a:off x="820658" y="3045883"/>
        <a:ext cx="3048158" cy="1522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A4B6C-150A-4ABA-A47B-470B0C4F178E}">
      <dsp:nvSpPr>
        <dsp:cNvPr id="0" name=""/>
        <dsp:cNvSpPr/>
      </dsp:nvSpPr>
      <dsp:spPr>
        <a:xfrm>
          <a:off x="1563158" y="0"/>
          <a:ext cx="1563158" cy="1522941"/>
        </a:xfrm>
        <a:prstGeom prst="trapezoid">
          <a:avLst>
            <a:gd name="adj" fmla="val 5132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b-NO" altLang="nb-NO" sz="2200" b="0" i="0" u="none" strike="noStrike" kern="1200"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nb-NO" altLang="nb-NO" sz="2200" b="1" i="0" u="none" strike="noStrike" kern="1200"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nb-NO" altLang="nb-NO" sz="2200" b="1" i="0" u="none" strike="noStrike" kern="1200"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2200" b="1" i="0" u="none" strike="noStrike" kern="1200" cap="none" normalizeH="0" baseline="0" dirty="0">
              <a:ln>
                <a:noFill/>
              </a:ln>
              <a:solidFill>
                <a:schemeClr val="tx1"/>
              </a:solidFill>
              <a:effectLst/>
              <a:latin typeface="Calibri" panose="020F0502020204030204" pitchFamily="34" charset="0"/>
              <a:cs typeface="Arial" panose="020B0604020202020204" pitchFamily="34" charset="0"/>
            </a:rPr>
            <a:t>Sparing</a:t>
          </a:r>
        </a:p>
      </dsp:txBody>
      <dsp:txXfrm>
        <a:off x="1563158" y="0"/>
        <a:ext cx="1563158" cy="1522941"/>
      </dsp:txXfrm>
    </dsp:sp>
    <dsp:sp modelId="{7EE47635-C032-450C-A0DE-9E75E1A96422}">
      <dsp:nvSpPr>
        <dsp:cNvPr id="0" name=""/>
        <dsp:cNvSpPr/>
      </dsp:nvSpPr>
      <dsp:spPr>
        <a:xfrm>
          <a:off x="781579" y="1522941"/>
          <a:ext cx="3126316" cy="1522941"/>
        </a:xfrm>
        <a:prstGeom prst="trapezoid">
          <a:avLst>
            <a:gd name="adj" fmla="val 5132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2200" b="1" i="0" u="none" strike="noStrike" kern="1200" cap="none" normalizeH="0" baseline="0" dirty="0">
              <a:ln>
                <a:noFill/>
              </a:ln>
              <a:solidFill>
                <a:schemeClr val="tx1"/>
              </a:solidFill>
              <a:effectLst/>
              <a:latin typeface="Calibri" panose="020F0502020204030204" pitchFamily="34" charset="0"/>
              <a:cs typeface="Arial" panose="020B0604020202020204" pitchFamily="34" charset="0"/>
            </a:rPr>
            <a:t>Tjenestepensjon</a:t>
          </a:r>
        </a:p>
      </dsp:txBody>
      <dsp:txXfrm>
        <a:off x="1328684" y="1522941"/>
        <a:ext cx="2032105" cy="1522941"/>
      </dsp:txXfrm>
    </dsp:sp>
    <dsp:sp modelId="{0C40546B-E01A-4DCA-BF7D-BE47877547C8}">
      <dsp:nvSpPr>
        <dsp:cNvPr id="0" name=""/>
        <dsp:cNvSpPr/>
      </dsp:nvSpPr>
      <dsp:spPr>
        <a:xfrm>
          <a:off x="0" y="3045883"/>
          <a:ext cx="4689475" cy="1522941"/>
        </a:xfrm>
        <a:prstGeom prst="trapezoid">
          <a:avLst>
            <a:gd name="adj" fmla="val 5132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nb-NO" sz="2200" b="1" i="0" u="none" strike="noStrike" kern="1200" cap="none" normalizeH="0" baseline="0" dirty="0">
              <a:ln>
                <a:noFill/>
              </a:ln>
              <a:solidFill>
                <a:schemeClr val="bg1"/>
              </a:solidFill>
              <a:effectLst/>
              <a:latin typeface="Calibri" panose="020F0502020204030204" pitchFamily="34" charset="0"/>
              <a:cs typeface="Arial" panose="020B0604020202020204" pitchFamily="34" charset="0"/>
            </a:rPr>
            <a:t>Folketrygden</a:t>
          </a:r>
        </a:p>
      </dsp:txBody>
      <dsp:txXfrm>
        <a:off x="820658" y="3045883"/>
        <a:ext cx="3048158" cy="1522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70296-242E-410C-BB07-DA86D5A01902}">
      <dsp:nvSpPr>
        <dsp:cNvPr id="0" name=""/>
        <dsp:cNvSpPr/>
      </dsp:nvSpPr>
      <dsp:spPr>
        <a:xfrm>
          <a:off x="4821" y="502690"/>
          <a:ext cx="1389457" cy="1302844"/>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b-NO" sz="1100" kern="1200" dirty="0"/>
            <a:t>Statens Pensjonskasse (SPK) </a:t>
          </a:r>
        </a:p>
        <a:p>
          <a:pPr marL="0" lvl="0" indent="0" algn="ctr" defTabSz="488950">
            <a:lnSpc>
              <a:spcPct val="90000"/>
            </a:lnSpc>
            <a:spcBef>
              <a:spcPct val="0"/>
            </a:spcBef>
            <a:spcAft>
              <a:spcPct val="35000"/>
            </a:spcAft>
            <a:buNone/>
          </a:pPr>
          <a:r>
            <a:rPr lang="nb-NO" sz="2000" kern="1200" dirty="0"/>
            <a:t>15 år</a:t>
          </a:r>
        </a:p>
      </dsp:txBody>
      <dsp:txXfrm>
        <a:off x="208302" y="693487"/>
        <a:ext cx="982495" cy="921250"/>
      </dsp:txXfrm>
    </dsp:sp>
    <dsp:sp modelId="{03CB7974-51F2-448C-B55A-77CBCF520537}">
      <dsp:nvSpPr>
        <dsp:cNvPr id="0" name=""/>
        <dsp:cNvSpPr/>
      </dsp:nvSpPr>
      <dsp:spPr>
        <a:xfrm>
          <a:off x="1484434" y="873039"/>
          <a:ext cx="630476" cy="562146"/>
        </a:xfrm>
        <a:prstGeom prst="mathPlus">
          <a:avLst/>
        </a:prstGeom>
        <a:blipFill rotWithShape="0">
          <a:blip xmlns:r="http://schemas.openxmlformats.org/officeDocument/2006/relationships" r:embed="rId1"/>
          <a:srcRect/>
          <a:stretch>
            <a:fillRect t="-8000" b="-8000"/>
          </a:stretch>
        </a:blip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nb-NO" sz="900" kern="1200" dirty="0"/>
        </a:p>
      </dsp:txBody>
      <dsp:txXfrm>
        <a:off x="1568004" y="1088004"/>
        <a:ext cx="463336" cy="132216"/>
      </dsp:txXfrm>
    </dsp:sp>
    <dsp:sp modelId="{1CFE5196-D69F-4870-B9E6-14E21FDDC1A7}">
      <dsp:nvSpPr>
        <dsp:cNvPr id="0" name=""/>
        <dsp:cNvSpPr/>
      </dsp:nvSpPr>
      <dsp:spPr>
        <a:xfrm>
          <a:off x="2205065" y="483854"/>
          <a:ext cx="1321530" cy="1340516"/>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nb-NO" sz="800" kern="1200" dirty="0"/>
            <a:t>Oslo Pensjonsforsikring (OPF)</a:t>
          </a:r>
        </a:p>
        <a:p>
          <a:pPr marL="0" lvl="0" indent="0" algn="ctr" defTabSz="355600">
            <a:lnSpc>
              <a:spcPct val="90000"/>
            </a:lnSpc>
            <a:spcBef>
              <a:spcPct val="0"/>
            </a:spcBef>
            <a:spcAft>
              <a:spcPct val="35000"/>
            </a:spcAft>
            <a:buNone/>
          </a:pPr>
          <a:r>
            <a:rPr lang="nb-NO" sz="2000" kern="1200" dirty="0"/>
            <a:t>7 mnd.</a:t>
          </a:r>
        </a:p>
      </dsp:txBody>
      <dsp:txXfrm>
        <a:off x="2398599" y="680168"/>
        <a:ext cx="934462" cy="947888"/>
      </dsp:txXfrm>
    </dsp:sp>
    <dsp:sp modelId="{1D2B3CE5-C0EC-4747-9AFA-8A6C50D9C003}">
      <dsp:nvSpPr>
        <dsp:cNvPr id="0" name=""/>
        <dsp:cNvSpPr/>
      </dsp:nvSpPr>
      <dsp:spPr>
        <a:xfrm>
          <a:off x="3616750" y="867668"/>
          <a:ext cx="485128" cy="57288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b-NO" sz="800" kern="1200" dirty="0"/>
        </a:p>
      </dsp:txBody>
      <dsp:txXfrm>
        <a:off x="3681054" y="1097060"/>
        <a:ext cx="356520" cy="114103"/>
      </dsp:txXfrm>
    </dsp:sp>
    <dsp:sp modelId="{1DC46EA6-5CCE-4C57-AF95-2D852AC0E558}">
      <dsp:nvSpPr>
        <dsp:cNvPr id="0" name=""/>
        <dsp:cNvSpPr/>
      </dsp:nvSpPr>
      <dsp:spPr>
        <a:xfrm>
          <a:off x="4192033" y="540012"/>
          <a:ext cx="1326027" cy="122820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b-NO" sz="1100" kern="1200" dirty="0"/>
            <a:t>Bærum kommunale pensjonskasse</a:t>
          </a:r>
        </a:p>
        <a:p>
          <a:pPr marL="0" lvl="0" indent="0" algn="ctr" defTabSz="488950">
            <a:lnSpc>
              <a:spcPct val="90000"/>
            </a:lnSpc>
            <a:spcBef>
              <a:spcPct val="0"/>
            </a:spcBef>
            <a:spcAft>
              <a:spcPct val="35000"/>
            </a:spcAft>
            <a:buNone/>
          </a:pPr>
          <a:r>
            <a:rPr lang="nb-NO" sz="1100" kern="1200" dirty="0"/>
            <a:t> </a:t>
          </a:r>
          <a:r>
            <a:rPr lang="nb-NO" sz="2000" kern="1200" dirty="0"/>
            <a:t>10 år</a:t>
          </a:r>
        </a:p>
      </dsp:txBody>
      <dsp:txXfrm>
        <a:off x="4386225" y="719878"/>
        <a:ext cx="937643" cy="868468"/>
      </dsp:txXfrm>
    </dsp:sp>
    <dsp:sp modelId="{3846E100-3AF8-412D-99C1-BFDDE69EB76D}">
      <dsp:nvSpPr>
        <dsp:cNvPr id="0" name=""/>
        <dsp:cNvSpPr/>
      </dsp:nvSpPr>
      <dsp:spPr>
        <a:xfrm>
          <a:off x="5608215" y="923790"/>
          <a:ext cx="336991" cy="46064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b-NO" sz="1900" kern="1200" dirty="0"/>
        </a:p>
      </dsp:txBody>
      <dsp:txXfrm>
        <a:off x="5652883" y="1018683"/>
        <a:ext cx="247655" cy="270858"/>
      </dsp:txXfrm>
    </dsp:sp>
    <dsp:sp modelId="{E57FE78F-31AC-4899-A221-E8E503EA5D55}">
      <dsp:nvSpPr>
        <dsp:cNvPr id="0" name=""/>
        <dsp:cNvSpPr/>
      </dsp:nvSpPr>
      <dsp:spPr>
        <a:xfrm>
          <a:off x="6035361" y="366631"/>
          <a:ext cx="1603008" cy="15749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nn-NO" sz="2500" b="1" kern="1200" dirty="0">
              <a:solidFill>
                <a:schemeClr val="bg1"/>
              </a:solidFill>
            </a:rPr>
            <a:t>25 år og 7 mnd.  </a:t>
          </a:r>
        </a:p>
      </dsp:txBody>
      <dsp:txXfrm>
        <a:off x="6270116" y="597279"/>
        <a:ext cx="1133498" cy="11136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AAF0C38C-E39B-435A-B5DF-12CF906AE738}" type="datetimeFigureOut">
              <a:rPr lang="nb-NO" smtClean="0"/>
              <a:t>15.01.2021</a:t>
            </a:fld>
            <a:endParaRPr lang="nb-NO" dirty="0"/>
          </a:p>
        </p:txBody>
      </p:sp>
      <p:sp>
        <p:nvSpPr>
          <p:cNvPr id="4" name="Plassholder for lysbilde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C09FF954-4FEB-4604-9A0C-C22531C92C5A}" type="slidenum">
              <a:rPr lang="nb-NO" smtClean="0"/>
              <a:t>‹#›</a:t>
            </a:fld>
            <a:endParaRPr lang="nb-NO" dirty="0"/>
          </a:p>
        </p:txBody>
      </p:sp>
    </p:spTree>
    <p:extLst>
      <p:ext uri="{BB962C8B-B14F-4D97-AF65-F5344CB8AC3E}">
        <p14:creationId xmlns:p14="http://schemas.microsoft.com/office/powerpoint/2010/main" val="8494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lvl1pPr>
              <a:defRPr/>
            </a:lvl1pPr>
          </a:lstStyle>
          <a:p>
            <a:pPr>
              <a:defRPr/>
            </a:pPr>
            <a:fld id="{C9011CEE-1E24-43D7-8CF1-5B7EB8B1EE6B}" type="datetime1">
              <a:rPr lang="nb-NO" smtClean="0"/>
              <a:t>15.01.2021</a:t>
            </a:fld>
            <a:endParaRPr lang="nb-NO" dirty="0"/>
          </a:p>
        </p:txBody>
      </p:sp>
      <p:sp>
        <p:nvSpPr>
          <p:cNvPr id="5" name="Plassholder for bunntekst 4"/>
          <p:cNvSpPr>
            <a:spLocks noGrp="1"/>
          </p:cNvSpPr>
          <p:nvPr>
            <p:ph type="ftr" sz="quarter" idx="11"/>
          </p:nvPr>
        </p:nvSpPr>
        <p:spPr/>
        <p:txBody>
          <a:bodyPr/>
          <a:lstStyle>
            <a:lvl1pPr>
              <a:defRPr/>
            </a:lvl1pPr>
          </a:lstStyle>
          <a:p>
            <a:pPr>
              <a:defRPr/>
            </a:pPr>
            <a:endParaRPr lang="nb-NO" dirty="0"/>
          </a:p>
        </p:txBody>
      </p:sp>
      <p:sp>
        <p:nvSpPr>
          <p:cNvPr id="6" name="Plassholder for lysbildenummer 5"/>
          <p:cNvSpPr>
            <a:spLocks noGrp="1"/>
          </p:cNvSpPr>
          <p:nvPr>
            <p:ph type="sldNum" sz="quarter" idx="12"/>
          </p:nvPr>
        </p:nvSpPr>
        <p:spPr/>
        <p:txBody>
          <a:bodyPr/>
          <a:lstStyle>
            <a:lvl1pPr>
              <a:defRPr/>
            </a:lvl1pPr>
          </a:lstStyle>
          <a:p>
            <a:pPr>
              <a:defRPr/>
            </a:pPr>
            <a:fld id="{92786066-5945-4C2F-9758-19963606D563}" type="slidenum">
              <a:rPr lang="nb-NO" altLang="nb-NO"/>
              <a:pPr>
                <a:defRPr/>
              </a:pPr>
              <a:t>‹#›</a:t>
            </a:fld>
            <a:endParaRPr lang="nb-NO" altLang="nb-NO" dirty="0"/>
          </a:p>
        </p:txBody>
      </p:sp>
    </p:spTree>
    <p:extLst>
      <p:ext uri="{BB962C8B-B14F-4D97-AF65-F5344CB8AC3E}">
        <p14:creationId xmlns:p14="http://schemas.microsoft.com/office/powerpoint/2010/main" val="1421360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fld id="{4DE8B319-F0AE-4EE4-9B48-238457947B4F}" type="datetime1">
              <a:rPr lang="nb-NO" smtClean="0"/>
              <a:t>15.01.2021</a:t>
            </a:fld>
            <a:endParaRPr lang="nb-NO" dirty="0"/>
          </a:p>
        </p:txBody>
      </p:sp>
      <p:sp>
        <p:nvSpPr>
          <p:cNvPr id="5" name="Plassholder for bunntekst 4"/>
          <p:cNvSpPr>
            <a:spLocks noGrp="1"/>
          </p:cNvSpPr>
          <p:nvPr>
            <p:ph type="ftr" sz="quarter" idx="11"/>
          </p:nvPr>
        </p:nvSpPr>
        <p:spPr/>
        <p:txBody>
          <a:bodyPr/>
          <a:lstStyle>
            <a:lvl1pPr>
              <a:defRPr/>
            </a:lvl1pPr>
          </a:lstStyle>
          <a:p>
            <a:pPr>
              <a:defRPr/>
            </a:pPr>
            <a:endParaRPr lang="nb-NO" dirty="0"/>
          </a:p>
        </p:txBody>
      </p:sp>
      <p:sp>
        <p:nvSpPr>
          <p:cNvPr id="6" name="Plassholder for lysbildenummer 5"/>
          <p:cNvSpPr>
            <a:spLocks noGrp="1"/>
          </p:cNvSpPr>
          <p:nvPr>
            <p:ph type="sldNum" sz="quarter" idx="12"/>
          </p:nvPr>
        </p:nvSpPr>
        <p:spPr/>
        <p:txBody>
          <a:bodyPr/>
          <a:lstStyle>
            <a:lvl1pPr>
              <a:defRPr/>
            </a:lvl1pPr>
          </a:lstStyle>
          <a:p>
            <a:pPr>
              <a:defRPr/>
            </a:pPr>
            <a:fld id="{30612509-1061-4632-AEF2-20CE62E7A0C7}" type="slidenum">
              <a:rPr lang="nb-NO" altLang="nb-NO"/>
              <a:pPr>
                <a:defRPr/>
              </a:pPr>
              <a:t>‹#›</a:t>
            </a:fld>
            <a:endParaRPr lang="nb-NO" altLang="nb-NO" dirty="0"/>
          </a:p>
        </p:txBody>
      </p:sp>
    </p:spTree>
    <p:extLst>
      <p:ext uri="{BB962C8B-B14F-4D97-AF65-F5344CB8AC3E}">
        <p14:creationId xmlns:p14="http://schemas.microsoft.com/office/powerpoint/2010/main" val="264156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fld id="{1F0D5C87-DDE5-4B1B-AD03-CDD369725E34}" type="datetime1">
              <a:rPr lang="nb-NO" smtClean="0"/>
              <a:t>15.01.2021</a:t>
            </a:fld>
            <a:endParaRPr lang="nb-NO" dirty="0"/>
          </a:p>
        </p:txBody>
      </p:sp>
      <p:sp>
        <p:nvSpPr>
          <p:cNvPr id="5" name="Plassholder for bunntekst 4"/>
          <p:cNvSpPr>
            <a:spLocks noGrp="1"/>
          </p:cNvSpPr>
          <p:nvPr>
            <p:ph type="ftr" sz="quarter" idx="11"/>
          </p:nvPr>
        </p:nvSpPr>
        <p:spPr/>
        <p:txBody>
          <a:bodyPr/>
          <a:lstStyle>
            <a:lvl1pPr>
              <a:defRPr/>
            </a:lvl1pPr>
          </a:lstStyle>
          <a:p>
            <a:pPr>
              <a:defRPr/>
            </a:pPr>
            <a:endParaRPr lang="nb-NO" dirty="0"/>
          </a:p>
        </p:txBody>
      </p:sp>
      <p:sp>
        <p:nvSpPr>
          <p:cNvPr id="6" name="Plassholder for lysbildenummer 5"/>
          <p:cNvSpPr>
            <a:spLocks noGrp="1"/>
          </p:cNvSpPr>
          <p:nvPr>
            <p:ph type="sldNum" sz="quarter" idx="12"/>
          </p:nvPr>
        </p:nvSpPr>
        <p:spPr/>
        <p:txBody>
          <a:bodyPr/>
          <a:lstStyle>
            <a:lvl1pPr>
              <a:defRPr/>
            </a:lvl1pPr>
          </a:lstStyle>
          <a:p>
            <a:pPr>
              <a:defRPr/>
            </a:pPr>
            <a:fld id="{8798A6A7-6AE3-48DA-BB4A-CA3A81C38470}" type="slidenum">
              <a:rPr lang="nb-NO" altLang="nb-NO"/>
              <a:pPr>
                <a:defRPr/>
              </a:pPr>
              <a:t>‹#›</a:t>
            </a:fld>
            <a:endParaRPr lang="nb-NO" altLang="nb-NO" dirty="0"/>
          </a:p>
        </p:txBody>
      </p:sp>
    </p:spTree>
    <p:extLst>
      <p:ext uri="{BB962C8B-B14F-4D97-AF65-F5344CB8AC3E}">
        <p14:creationId xmlns:p14="http://schemas.microsoft.com/office/powerpoint/2010/main" val="356643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3"/>
          <p:cNvSpPr>
            <a:spLocks noGrp="1"/>
          </p:cNvSpPr>
          <p:nvPr>
            <p:ph type="dt" sz="half" idx="10"/>
          </p:nvPr>
        </p:nvSpPr>
        <p:spPr/>
        <p:txBody>
          <a:bodyPr/>
          <a:lstStyle>
            <a:lvl1pPr>
              <a:defRPr/>
            </a:lvl1pPr>
          </a:lstStyle>
          <a:p>
            <a:pPr>
              <a:defRPr/>
            </a:pPr>
            <a:fld id="{15D85EDB-1FB2-43B9-AB0A-927DB62057AA}" type="datetime1">
              <a:rPr lang="nb-NO" smtClean="0"/>
              <a:t>15.01.2021</a:t>
            </a:fld>
            <a:endParaRPr lang="nb-NO" dirty="0"/>
          </a:p>
        </p:txBody>
      </p:sp>
      <p:sp>
        <p:nvSpPr>
          <p:cNvPr id="4" name="Plassholder for bunntekst 4"/>
          <p:cNvSpPr>
            <a:spLocks noGrp="1"/>
          </p:cNvSpPr>
          <p:nvPr>
            <p:ph type="ftr" sz="quarter" idx="11"/>
          </p:nvPr>
        </p:nvSpPr>
        <p:spPr/>
        <p:txBody>
          <a:bodyPr/>
          <a:lstStyle>
            <a:lvl1pPr>
              <a:defRPr/>
            </a:lvl1pPr>
          </a:lstStyle>
          <a:p>
            <a:pPr>
              <a:defRPr/>
            </a:pPr>
            <a:endParaRPr lang="nb-NO" dirty="0"/>
          </a:p>
        </p:txBody>
      </p:sp>
      <p:sp>
        <p:nvSpPr>
          <p:cNvPr id="5" name="Plassholder for lysbildenummer 5"/>
          <p:cNvSpPr>
            <a:spLocks noGrp="1"/>
          </p:cNvSpPr>
          <p:nvPr>
            <p:ph type="sldNum" sz="quarter" idx="12"/>
          </p:nvPr>
        </p:nvSpPr>
        <p:spPr/>
        <p:txBody>
          <a:bodyPr/>
          <a:lstStyle>
            <a:lvl1pPr>
              <a:defRPr/>
            </a:lvl1pPr>
          </a:lstStyle>
          <a:p>
            <a:pPr>
              <a:defRPr/>
            </a:pPr>
            <a:fld id="{E0F91CF7-DE01-4CE2-BE39-3F6EF4DFB3AF}" type="slidenum">
              <a:rPr lang="nb-NO" altLang="nb-NO"/>
              <a:pPr>
                <a:defRPr/>
              </a:pPr>
              <a:t>‹#›</a:t>
            </a:fld>
            <a:endParaRPr lang="nb-NO" altLang="nb-NO" dirty="0"/>
          </a:p>
        </p:txBody>
      </p:sp>
    </p:spTree>
    <p:extLst>
      <p:ext uri="{BB962C8B-B14F-4D97-AF65-F5344CB8AC3E}">
        <p14:creationId xmlns:p14="http://schemas.microsoft.com/office/powerpoint/2010/main" val="1618149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lvl1pPr>
              <a:defRPr/>
            </a:lvl1pPr>
          </a:lstStyle>
          <a:p>
            <a:pPr>
              <a:defRPr/>
            </a:pPr>
            <a:fld id="{BCD87182-4585-436C-9F72-88269935AE64}" type="datetime1">
              <a:rPr lang="nb-NO" smtClean="0"/>
              <a:t>15.01.2021</a:t>
            </a:fld>
            <a:endParaRPr lang="nb-NO" dirty="0"/>
          </a:p>
        </p:txBody>
      </p:sp>
      <p:sp>
        <p:nvSpPr>
          <p:cNvPr id="5" name="Plassholder for bunntekst 4"/>
          <p:cNvSpPr>
            <a:spLocks noGrp="1"/>
          </p:cNvSpPr>
          <p:nvPr>
            <p:ph type="ftr" sz="quarter" idx="11"/>
          </p:nvPr>
        </p:nvSpPr>
        <p:spPr/>
        <p:txBody>
          <a:bodyPr/>
          <a:lstStyle>
            <a:lvl1pPr>
              <a:defRPr/>
            </a:lvl1pPr>
          </a:lstStyle>
          <a:p>
            <a:pPr>
              <a:defRPr/>
            </a:pPr>
            <a:endParaRPr lang="nb-NO" dirty="0"/>
          </a:p>
        </p:txBody>
      </p:sp>
      <p:sp>
        <p:nvSpPr>
          <p:cNvPr id="6" name="Plassholder for lysbildenummer 5"/>
          <p:cNvSpPr>
            <a:spLocks noGrp="1"/>
          </p:cNvSpPr>
          <p:nvPr>
            <p:ph type="sldNum" sz="quarter" idx="12"/>
          </p:nvPr>
        </p:nvSpPr>
        <p:spPr/>
        <p:txBody>
          <a:bodyPr/>
          <a:lstStyle>
            <a:lvl1pPr>
              <a:defRPr/>
            </a:lvl1pPr>
          </a:lstStyle>
          <a:p>
            <a:pPr>
              <a:defRPr/>
            </a:pPr>
            <a:fld id="{3C80EAC0-1ADD-4D1B-B5D1-4F85E806DA57}" type="slidenum">
              <a:rPr lang="nb-NO" altLang="nb-NO"/>
              <a:pPr>
                <a:defRPr/>
              </a:pPr>
              <a:t>‹#›</a:t>
            </a:fld>
            <a:endParaRPr lang="nb-NO" altLang="nb-NO" dirty="0"/>
          </a:p>
        </p:txBody>
      </p:sp>
    </p:spTree>
    <p:extLst>
      <p:ext uri="{BB962C8B-B14F-4D97-AF65-F5344CB8AC3E}">
        <p14:creationId xmlns:p14="http://schemas.microsoft.com/office/powerpoint/2010/main" val="1462414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fld id="{3BD2D6BA-8279-45DB-996B-31BB338DA87D}" type="datetime1">
              <a:rPr lang="nb-NO" smtClean="0"/>
              <a:t>15.01.2021</a:t>
            </a:fld>
            <a:endParaRPr lang="nb-NO" dirty="0"/>
          </a:p>
        </p:txBody>
      </p:sp>
      <p:sp>
        <p:nvSpPr>
          <p:cNvPr id="5" name="Plassholder for bunntekst 4"/>
          <p:cNvSpPr>
            <a:spLocks noGrp="1"/>
          </p:cNvSpPr>
          <p:nvPr>
            <p:ph type="ftr" sz="quarter" idx="11"/>
          </p:nvPr>
        </p:nvSpPr>
        <p:spPr/>
        <p:txBody>
          <a:bodyPr/>
          <a:lstStyle>
            <a:lvl1pPr>
              <a:defRPr/>
            </a:lvl1pPr>
          </a:lstStyle>
          <a:p>
            <a:pPr>
              <a:defRPr/>
            </a:pPr>
            <a:endParaRPr lang="nb-NO" dirty="0"/>
          </a:p>
        </p:txBody>
      </p:sp>
      <p:sp>
        <p:nvSpPr>
          <p:cNvPr id="6" name="Plassholder for lysbildenummer 5"/>
          <p:cNvSpPr>
            <a:spLocks noGrp="1"/>
          </p:cNvSpPr>
          <p:nvPr>
            <p:ph type="sldNum" sz="quarter" idx="12"/>
          </p:nvPr>
        </p:nvSpPr>
        <p:spPr/>
        <p:txBody>
          <a:bodyPr/>
          <a:lstStyle>
            <a:lvl1pPr>
              <a:defRPr/>
            </a:lvl1pPr>
          </a:lstStyle>
          <a:p>
            <a:pPr>
              <a:defRPr/>
            </a:pPr>
            <a:fld id="{BB5E024B-5D8C-4689-B108-CD2642F4CCA6}" type="slidenum">
              <a:rPr lang="nb-NO" altLang="nb-NO"/>
              <a:pPr>
                <a:defRPr/>
              </a:pPr>
              <a:t>‹#›</a:t>
            </a:fld>
            <a:endParaRPr lang="nb-NO" altLang="nb-NO" dirty="0"/>
          </a:p>
        </p:txBody>
      </p:sp>
    </p:spTree>
    <p:extLst>
      <p:ext uri="{BB962C8B-B14F-4D97-AF65-F5344CB8AC3E}">
        <p14:creationId xmlns:p14="http://schemas.microsoft.com/office/powerpoint/2010/main" val="2274143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2EF06A65-9E18-493C-9114-36027E72F45E}" type="datetime1">
              <a:rPr lang="nb-NO" smtClean="0"/>
              <a:t>15.01.2021</a:t>
            </a:fld>
            <a:endParaRPr lang="nb-NO" dirty="0"/>
          </a:p>
        </p:txBody>
      </p:sp>
      <p:sp>
        <p:nvSpPr>
          <p:cNvPr id="5" name="Plassholder for bunntekst 4"/>
          <p:cNvSpPr>
            <a:spLocks noGrp="1"/>
          </p:cNvSpPr>
          <p:nvPr>
            <p:ph type="ftr" sz="quarter" idx="11"/>
          </p:nvPr>
        </p:nvSpPr>
        <p:spPr/>
        <p:txBody>
          <a:bodyPr/>
          <a:lstStyle>
            <a:lvl1pPr>
              <a:defRPr/>
            </a:lvl1pPr>
          </a:lstStyle>
          <a:p>
            <a:pPr>
              <a:defRPr/>
            </a:pPr>
            <a:endParaRPr lang="nb-NO" dirty="0"/>
          </a:p>
        </p:txBody>
      </p:sp>
      <p:sp>
        <p:nvSpPr>
          <p:cNvPr id="6" name="Plassholder for lysbildenummer 5"/>
          <p:cNvSpPr>
            <a:spLocks noGrp="1"/>
          </p:cNvSpPr>
          <p:nvPr>
            <p:ph type="sldNum" sz="quarter" idx="12"/>
          </p:nvPr>
        </p:nvSpPr>
        <p:spPr/>
        <p:txBody>
          <a:bodyPr/>
          <a:lstStyle>
            <a:lvl1pPr>
              <a:defRPr/>
            </a:lvl1pPr>
          </a:lstStyle>
          <a:p>
            <a:pPr>
              <a:defRPr/>
            </a:pPr>
            <a:fld id="{541DF074-9AD3-43F8-A848-8DE285129DE6}" type="slidenum">
              <a:rPr lang="nb-NO" altLang="nb-NO"/>
              <a:pPr>
                <a:defRPr/>
              </a:pPr>
              <a:t>‹#›</a:t>
            </a:fld>
            <a:endParaRPr lang="nb-NO" altLang="nb-NO" dirty="0"/>
          </a:p>
        </p:txBody>
      </p:sp>
    </p:spTree>
    <p:extLst>
      <p:ext uri="{BB962C8B-B14F-4D97-AF65-F5344CB8AC3E}">
        <p14:creationId xmlns:p14="http://schemas.microsoft.com/office/powerpoint/2010/main" val="307796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p:cNvSpPr>
            <a:spLocks noGrp="1"/>
          </p:cNvSpPr>
          <p:nvPr>
            <p:ph type="dt" sz="half" idx="10"/>
          </p:nvPr>
        </p:nvSpPr>
        <p:spPr/>
        <p:txBody>
          <a:bodyPr/>
          <a:lstStyle>
            <a:lvl1pPr>
              <a:defRPr/>
            </a:lvl1pPr>
          </a:lstStyle>
          <a:p>
            <a:pPr>
              <a:defRPr/>
            </a:pPr>
            <a:fld id="{BB0D65A1-B48E-4567-A0B2-16A8E80A85E9}" type="datetime1">
              <a:rPr lang="nb-NO" smtClean="0"/>
              <a:t>15.01.2021</a:t>
            </a:fld>
            <a:endParaRPr lang="nb-NO" dirty="0"/>
          </a:p>
        </p:txBody>
      </p:sp>
      <p:sp>
        <p:nvSpPr>
          <p:cNvPr id="6" name="Plassholder for bunntekst 4"/>
          <p:cNvSpPr>
            <a:spLocks noGrp="1"/>
          </p:cNvSpPr>
          <p:nvPr>
            <p:ph type="ftr" sz="quarter" idx="11"/>
          </p:nvPr>
        </p:nvSpPr>
        <p:spPr/>
        <p:txBody>
          <a:bodyPr/>
          <a:lstStyle>
            <a:lvl1pPr>
              <a:defRPr/>
            </a:lvl1pPr>
          </a:lstStyle>
          <a:p>
            <a:pPr>
              <a:defRPr/>
            </a:pPr>
            <a:endParaRPr lang="nb-NO" dirty="0"/>
          </a:p>
        </p:txBody>
      </p:sp>
      <p:sp>
        <p:nvSpPr>
          <p:cNvPr id="7" name="Plassholder for lysbildenummer 5"/>
          <p:cNvSpPr>
            <a:spLocks noGrp="1"/>
          </p:cNvSpPr>
          <p:nvPr>
            <p:ph type="sldNum" sz="quarter" idx="12"/>
          </p:nvPr>
        </p:nvSpPr>
        <p:spPr/>
        <p:txBody>
          <a:bodyPr/>
          <a:lstStyle>
            <a:lvl1pPr>
              <a:defRPr/>
            </a:lvl1pPr>
          </a:lstStyle>
          <a:p>
            <a:pPr>
              <a:defRPr/>
            </a:pPr>
            <a:fld id="{A934841C-AD1A-4FF8-A621-3A903512011D}" type="slidenum">
              <a:rPr lang="nb-NO" altLang="nb-NO"/>
              <a:pPr>
                <a:defRPr/>
              </a:pPr>
              <a:t>‹#›</a:t>
            </a:fld>
            <a:endParaRPr lang="nb-NO" altLang="nb-NO" dirty="0"/>
          </a:p>
        </p:txBody>
      </p:sp>
    </p:spTree>
    <p:extLst>
      <p:ext uri="{BB962C8B-B14F-4D97-AF65-F5344CB8AC3E}">
        <p14:creationId xmlns:p14="http://schemas.microsoft.com/office/powerpoint/2010/main" val="3690156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p:cNvSpPr>
            <a:spLocks noGrp="1"/>
          </p:cNvSpPr>
          <p:nvPr>
            <p:ph type="dt" sz="half" idx="10"/>
          </p:nvPr>
        </p:nvSpPr>
        <p:spPr/>
        <p:txBody>
          <a:bodyPr/>
          <a:lstStyle>
            <a:lvl1pPr>
              <a:defRPr/>
            </a:lvl1pPr>
          </a:lstStyle>
          <a:p>
            <a:pPr>
              <a:defRPr/>
            </a:pPr>
            <a:fld id="{84AE9C24-07AA-42F4-ACC0-F7B8E62C4506}" type="datetime1">
              <a:rPr lang="nb-NO" smtClean="0"/>
              <a:t>15.01.2021</a:t>
            </a:fld>
            <a:endParaRPr lang="nb-NO" dirty="0"/>
          </a:p>
        </p:txBody>
      </p:sp>
      <p:sp>
        <p:nvSpPr>
          <p:cNvPr id="8" name="Plassholder for bunntekst 4"/>
          <p:cNvSpPr>
            <a:spLocks noGrp="1"/>
          </p:cNvSpPr>
          <p:nvPr>
            <p:ph type="ftr" sz="quarter" idx="11"/>
          </p:nvPr>
        </p:nvSpPr>
        <p:spPr/>
        <p:txBody>
          <a:bodyPr/>
          <a:lstStyle>
            <a:lvl1pPr>
              <a:defRPr/>
            </a:lvl1pPr>
          </a:lstStyle>
          <a:p>
            <a:pPr>
              <a:defRPr/>
            </a:pPr>
            <a:endParaRPr lang="nb-NO" dirty="0"/>
          </a:p>
        </p:txBody>
      </p:sp>
      <p:sp>
        <p:nvSpPr>
          <p:cNvPr id="9" name="Plassholder for lysbildenummer 5"/>
          <p:cNvSpPr>
            <a:spLocks noGrp="1"/>
          </p:cNvSpPr>
          <p:nvPr>
            <p:ph type="sldNum" sz="quarter" idx="12"/>
          </p:nvPr>
        </p:nvSpPr>
        <p:spPr/>
        <p:txBody>
          <a:bodyPr/>
          <a:lstStyle>
            <a:lvl1pPr>
              <a:defRPr/>
            </a:lvl1pPr>
          </a:lstStyle>
          <a:p>
            <a:pPr>
              <a:defRPr/>
            </a:pPr>
            <a:fld id="{4DD94A57-F758-4EA5-BABD-AFCEE531982C}" type="slidenum">
              <a:rPr lang="nb-NO" altLang="nb-NO"/>
              <a:pPr>
                <a:defRPr/>
              </a:pPr>
              <a:t>‹#›</a:t>
            </a:fld>
            <a:endParaRPr lang="nb-NO" altLang="nb-NO" dirty="0"/>
          </a:p>
        </p:txBody>
      </p:sp>
    </p:spTree>
    <p:extLst>
      <p:ext uri="{BB962C8B-B14F-4D97-AF65-F5344CB8AC3E}">
        <p14:creationId xmlns:p14="http://schemas.microsoft.com/office/powerpoint/2010/main" val="3375281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3"/>
          <p:cNvSpPr>
            <a:spLocks noGrp="1"/>
          </p:cNvSpPr>
          <p:nvPr>
            <p:ph type="dt" sz="half" idx="10"/>
          </p:nvPr>
        </p:nvSpPr>
        <p:spPr/>
        <p:txBody>
          <a:bodyPr/>
          <a:lstStyle>
            <a:lvl1pPr>
              <a:defRPr/>
            </a:lvl1pPr>
          </a:lstStyle>
          <a:p>
            <a:pPr>
              <a:defRPr/>
            </a:pPr>
            <a:fld id="{8D308863-6FF6-499C-A2CA-A3A48091ACCD}" type="datetime1">
              <a:rPr lang="nb-NO" smtClean="0"/>
              <a:t>15.01.2021</a:t>
            </a:fld>
            <a:endParaRPr lang="nb-NO" dirty="0"/>
          </a:p>
        </p:txBody>
      </p:sp>
      <p:sp>
        <p:nvSpPr>
          <p:cNvPr id="4" name="Plassholder for bunntekst 4"/>
          <p:cNvSpPr>
            <a:spLocks noGrp="1"/>
          </p:cNvSpPr>
          <p:nvPr>
            <p:ph type="ftr" sz="quarter" idx="11"/>
          </p:nvPr>
        </p:nvSpPr>
        <p:spPr/>
        <p:txBody>
          <a:bodyPr/>
          <a:lstStyle>
            <a:lvl1pPr>
              <a:defRPr/>
            </a:lvl1pPr>
          </a:lstStyle>
          <a:p>
            <a:pPr>
              <a:defRPr/>
            </a:pPr>
            <a:endParaRPr lang="nb-NO" dirty="0"/>
          </a:p>
        </p:txBody>
      </p:sp>
      <p:sp>
        <p:nvSpPr>
          <p:cNvPr id="5" name="Plassholder for lysbildenummer 5"/>
          <p:cNvSpPr>
            <a:spLocks noGrp="1"/>
          </p:cNvSpPr>
          <p:nvPr>
            <p:ph type="sldNum" sz="quarter" idx="12"/>
          </p:nvPr>
        </p:nvSpPr>
        <p:spPr/>
        <p:txBody>
          <a:bodyPr/>
          <a:lstStyle>
            <a:lvl1pPr>
              <a:defRPr/>
            </a:lvl1pPr>
          </a:lstStyle>
          <a:p>
            <a:pPr>
              <a:defRPr/>
            </a:pPr>
            <a:fld id="{F1D4A7A2-AB66-420D-B408-A6B4E2B761F5}" type="slidenum">
              <a:rPr lang="nb-NO" altLang="nb-NO"/>
              <a:pPr>
                <a:defRPr/>
              </a:pPr>
              <a:t>‹#›</a:t>
            </a:fld>
            <a:endParaRPr lang="nb-NO" altLang="nb-NO" dirty="0"/>
          </a:p>
        </p:txBody>
      </p:sp>
    </p:spTree>
    <p:extLst>
      <p:ext uri="{BB962C8B-B14F-4D97-AF65-F5344CB8AC3E}">
        <p14:creationId xmlns:p14="http://schemas.microsoft.com/office/powerpoint/2010/main" val="241177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7DD03717-6A4E-49AE-838E-D42B81316558}" type="datetime1">
              <a:rPr lang="nb-NO" smtClean="0"/>
              <a:t>15.01.2021</a:t>
            </a:fld>
            <a:endParaRPr lang="nb-NO" dirty="0"/>
          </a:p>
        </p:txBody>
      </p:sp>
      <p:sp>
        <p:nvSpPr>
          <p:cNvPr id="3" name="Plassholder for bunntekst 4"/>
          <p:cNvSpPr>
            <a:spLocks noGrp="1"/>
          </p:cNvSpPr>
          <p:nvPr>
            <p:ph type="ftr" sz="quarter" idx="11"/>
          </p:nvPr>
        </p:nvSpPr>
        <p:spPr/>
        <p:txBody>
          <a:bodyPr/>
          <a:lstStyle>
            <a:lvl1pPr>
              <a:defRPr/>
            </a:lvl1pPr>
          </a:lstStyle>
          <a:p>
            <a:pPr>
              <a:defRPr/>
            </a:pPr>
            <a:endParaRPr lang="nb-NO" dirty="0"/>
          </a:p>
        </p:txBody>
      </p:sp>
      <p:sp>
        <p:nvSpPr>
          <p:cNvPr id="4" name="Plassholder for lysbildenummer 5"/>
          <p:cNvSpPr>
            <a:spLocks noGrp="1"/>
          </p:cNvSpPr>
          <p:nvPr>
            <p:ph type="sldNum" sz="quarter" idx="12"/>
          </p:nvPr>
        </p:nvSpPr>
        <p:spPr/>
        <p:txBody>
          <a:bodyPr/>
          <a:lstStyle>
            <a:lvl1pPr>
              <a:defRPr/>
            </a:lvl1pPr>
          </a:lstStyle>
          <a:p>
            <a:pPr>
              <a:defRPr/>
            </a:pPr>
            <a:fld id="{CA865769-657A-4FF2-8D07-508050AE4001}" type="slidenum">
              <a:rPr lang="nb-NO" altLang="nb-NO"/>
              <a:pPr>
                <a:defRPr/>
              </a:pPr>
              <a:t>‹#›</a:t>
            </a:fld>
            <a:endParaRPr lang="nb-NO" altLang="nb-NO" dirty="0"/>
          </a:p>
        </p:txBody>
      </p:sp>
    </p:spTree>
    <p:extLst>
      <p:ext uri="{BB962C8B-B14F-4D97-AF65-F5344CB8AC3E}">
        <p14:creationId xmlns:p14="http://schemas.microsoft.com/office/powerpoint/2010/main" val="280978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fld id="{DB3A6EF3-BE5A-4F59-9F5B-BEB6E3FD698D}" type="datetime1">
              <a:rPr lang="nb-NO" smtClean="0"/>
              <a:t>15.01.2021</a:t>
            </a:fld>
            <a:endParaRPr lang="nb-NO" dirty="0"/>
          </a:p>
        </p:txBody>
      </p:sp>
      <p:sp>
        <p:nvSpPr>
          <p:cNvPr id="5" name="Plassholder for bunntekst 4"/>
          <p:cNvSpPr>
            <a:spLocks noGrp="1"/>
          </p:cNvSpPr>
          <p:nvPr>
            <p:ph type="ftr" sz="quarter" idx="11"/>
          </p:nvPr>
        </p:nvSpPr>
        <p:spPr/>
        <p:txBody>
          <a:bodyPr/>
          <a:lstStyle>
            <a:lvl1pPr>
              <a:defRPr/>
            </a:lvl1pPr>
          </a:lstStyle>
          <a:p>
            <a:pPr>
              <a:defRPr/>
            </a:pPr>
            <a:endParaRPr lang="nb-NO" dirty="0"/>
          </a:p>
        </p:txBody>
      </p:sp>
      <p:sp>
        <p:nvSpPr>
          <p:cNvPr id="6" name="Plassholder for lysbildenummer 5"/>
          <p:cNvSpPr>
            <a:spLocks noGrp="1"/>
          </p:cNvSpPr>
          <p:nvPr>
            <p:ph type="sldNum" sz="quarter" idx="12"/>
          </p:nvPr>
        </p:nvSpPr>
        <p:spPr/>
        <p:txBody>
          <a:bodyPr/>
          <a:lstStyle>
            <a:lvl1pPr>
              <a:defRPr/>
            </a:lvl1pPr>
          </a:lstStyle>
          <a:p>
            <a:pPr>
              <a:defRPr/>
            </a:pPr>
            <a:fld id="{0A661FC8-99D7-4A13-95DA-563734AD9EF5}" type="slidenum">
              <a:rPr lang="nb-NO" altLang="nb-NO"/>
              <a:pPr>
                <a:defRPr/>
              </a:pPr>
              <a:t>‹#›</a:t>
            </a:fld>
            <a:endParaRPr lang="nb-NO" altLang="nb-NO" dirty="0"/>
          </a:p>
        </p:txBody>
      </p:sp>
    </p:spTree>
    <p:extLst>
      <p:ext uri="{BB962C8B-B14F-4D97-AF65-F5344CB8AC3E}">
        <p14:creationId xmlns:p14="http://schemas.microsoft.com/office/powerpoint/2010/main" val="4265867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5B546A34-CE95-4F53-8872-1CAD3713278F}" type="datetime1">
              <a:rPr lang="nb-NO" smtClean="0"/>
              <a:t>15.01.2021</a:t>
            </a:fld>
            <a:endParaRPr lang="nb-NO" dirty="0"/>
          </a:p>
        </p:txBody>
      </p:sp>
      <p:sp>
        <p:nvSpPr>
          <p:cNvPr id="6" name="Plassholder for bunntekst 4"/>
          <p:cNvSpPr>
            <a:spLocks noGrp="1"/>
          </p:cNvSpPr>
          <p:nvPr>
            <p:ph type="ftr" sz="quarter" idx="11"/>
          </p:nvPr>
        </p:nvSpPr>
        <p:spPr/>
        <p:txBody>
          <a:bodyPr/>
          <a:lstStyle>
            <a:lvl1pPr>
              <a:defRPr/>
            </a:lvl1pPr>
          </a:lstStyle>
          <a:p>
            <a:pPr>
              <a:defRPr/>
            </a:pPr>
            <a:endParaRPr lang="nb-NO" dirty="0"/>
          </a:p>
        </p:txBody>
      </p:sp>
      <p:sp>
        <p:nvSpPr>
          <p:cNvPr id="7" name="Plassholder for lysbildenummer 5"/>
          <p:cNvSpPr>
            <a:spLocks noGrp="1"/>
          </p:cNvSpPr>
          <p:nvPr>
            <p:ph type="sldNum" sz="quarter" idx="12"/>
          </p:nvPr>
        </p:nvSpPr>
        <p:spPr/>
        <p:txBody>
          <a:bodyPr/>
          <a:lstStyle>
            <a:lvl1pPr>
              <a:defRPr/>
            </a:lvl1pPr>
          </a:lstStyle>
          <a:p>
            <a:pPr>
              <a:defRPr/>
            </a:pPr>
            <a:fld id="{351ECAD7-E197-4679-A6F8-A301536493B2}" type="slidenum">
              <a:rPr lang="nb-NO" altLang="nb-NO"/>
              <a:pPr>
                <a:defRPr/>
              </a:pPr>
              <a:t>‹#›</a:t>
            </a:fld>
            <a:endParaRPr lang="nb-NO" altLang="nb-NO" dirty="0"/>
          </a:p>
        </p:txBody>
      </p:sp>
    </p:spTree>
    <p:extLst>
      <p:ext uri="{BB962C8B-B14F-4D97-AF65-F5344CB8AC3E}">
        <p14:creationId xmlns:p14="http://schemas.microsoft.com/office/powerpoint/2010/main" val="2508104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dirty="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EC1D731C-28BA-467A-87E4-125151235685}" type="datetime1">
              <a:rPr lang="nb-NO" smtClean="0"/>
              <a:t>15.01.2021</a:t>
            </a:fld>
            <a:endParaRPr lang="nb-NO" dirty="0"/>
          </a:p>
        </p:txBody>
      </p:sp>
      <p:sp>
        <p:nvSpPr>
          <p:cNvPr id="6" name="Plassholder for bunntekst 4"/>
          <p:cNvSpPr>
            <a:spLocks noGrp="1"/>
          </p:cNvSpPr>
          <p:nvPr>
            <p:ph type="ftr" sz="quarter" idx="11"/>
          </p:nvPr>
        </p:nvSpPr>
        <p:spPr/>
        <p:txBody>
          <a:bodyPr/>
          <a:lstStyle>
            <a:lvl1pPr>
              <a:defRPr/>
            </a:lvl1pPr>
          </a:lstStyle>
          <a:p>
            <a:pPr>
              <a:defRPr/>
            </a:pPr>
            <a:endParaRPr lang="nb-NO" dirty="0"/>
          </a:p>
        </p:txBody>
      </p:sp>
      <p:sp>
        <p:nvSpPr>
          <p:cNvPr id="7" name="Plassholder for lysbildenummer 5"/>
          <p:cNvSpPr>
            <a:spLocks noGrp="1"/>
          </p:cNvSpPr>
          <p:nvPr>
            <p:ph type="sldNum" sz="quarter" idx="12"/>
          </p:nvPr>
        </p:nvSpPr>
        <p:spPr/>
        <p:txBody>
          <a:bodyPr/>
          <a:lstStyle>
            <a:lvl1pPr>
              <a:defRPr/>
            </a:lvl1pPr>
          </a:lstStyle>
          <a:p>
            <a:pPr>
              <a:defRPr/>
            </a:pPr>
            <a:fld id="{10A4AF4D-B071-420D-9313-DEC65BD017F7}" type="slidenum">
              <a:rPr lang="nb-NO" altLang="nb-NO"/>
              <a:pPr>
                <a:defRPr/>
              </a:pPr>
              <a:t>‹#›</a:t>
            </a:fld>
            <a:endParaRPr lang="nb-NO" altLang="nb-NO" dirty="0"/>
          </a:p>
        </p:txBody>
      </p:sp>
    </p:spTree>
    <p:extLst>
      <p:ext uri="{BB962C8B-B14F-4D97-AF65-F5344CB8AC3E}">
        <p14:creationId xmlns:p14="http://schemas.microsoft.com/office/powerpoint/2010/main" val="1222133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fld id="{57107BBD-F365-4292-95D7-000129A0925D}" type="datetime1">
              <a:rPr lang="nb-NO" smtClean="0"/>
              <a:t>15.01.2021</a:t>
            </a:fld>
            <a:endParaRPr lang="nb-NO" dirty="0"/>
          </a:p>
        </p:txBody>
      </p:sp>
      <p:sp>
        <p:nvSpPr>
          <p:cNvPr id="5" name="Plassholder for bunntekst 4"/>
          <p:cNvSpPr>
            <a:spLocks noGrp="1"/>
          </p:cNvSpPr>
          <p:nvPr>
            <p:ph type="ftr" sz="quarter" idx="11"/>
          </p:nvPr>
        </p:nvSpPr>
        <p:spPr/>
        <p:txBody>
          <a:bodyPr/>
          <a:lstStyle>
            <a:lvl1pPr>
              <a:defRPr/>
            </a:lvl1pPr>
          </a:lstStyle>
          <a:p>
            <a:pPr>
              <a:defRPr/>
            </a:pPr>
            <a:endParaRPr lang="nb-NO" dirty="0"/>
          </a:p>
        </p:txBody>
      </p:sp>
      <p:sp>
        <p:nvSpPr>
          <p:cNvPr id="6" name="Plassholder for lysbildenummer 5"/>
          <p:cNvSpPr>
            <a:spLocks noGrp="1"/>
          </p:cNvSpPr>
          <p:nvPr>
            <p:ph type="sldNum" sz="quarter" idx="12"/>
          </p:nvPr>
        </p:nvSpPr>
        <p:spPr/>
        <p:txBody>
          <a:bodyPr/>
          <a:lstStyle>
            <a:lvl1pPr>
              <a:defRPr/>
            </a:lvl1pPr>
          </a:lstStyle>
          <a:p>
            <a:pPr>
              <a:defRPr/>
            </a:pPr>
            <a:fld id="{94BE9A0A-2C04-4074-AA34-90BC0B89DD44}" type="slidenum">
              <a:rPr lang="nb-NO" altLang="nb-NO"/>
              <a:pPr>
                <a:defRPr/>
              </a:pPr>
              <a:t>‹#›</a:t>
            </a:fld>
            <a:endParaRPr lang="nb-NO" altLang="nb-NO" dirty="0"/>
          </a:p>
        </p:txBody>
      </p:sp>
    </p:spTree>
    <p:extLst>
      <p:ext uri="{BB962C8B-B14F-4D97-AF65-F5344CB8AC3E}">
        <p14:creationId xmlns:p14="http://schemas.microsoft.com/office/powerpoint/2010/main" val="2847258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fld id="{E0760EE9-84BD-4466-AD1B-6F7385E660B0}" type="datetime1">
              <a:rPr lang="nb-NO" smtClean="0"/>
              <a:t>15.01.2021</a:t>
            </a:fld>
            <a:endParaRPr lang="nb-NO" dirty="0"/>
          </a:p>
        </p:txBody>
      </p:sp>
      <p:sp>
        <p:nvSpPr>
          <p:cNvPr id="5" name="Plassholder for bunntekst 4"/>
          <p:cNvSpPr>
            <a:spLocks noGrp="1"/>
          </p:cNvSpPr>
          <p:nvPr>
            <p:ph type="ftr" sz="quarter" idx="11"/>
          </p:nvPr>
        </p:nvSpPr>
        <p:spPr/>
        <p:txBody>
          <a:bodyPr/>
          <a:lstStyle>
            <a:lvl1pPr>
              <a:defRPr/>
            </a:lvl1pPr>
          </a:lstStyle>
          <a:p>
            <a:pPr>
              <a:defRPr/>
            </a:pPr>
            <a:endParaRPr lang="nb-NO" dirty="0"/>
          </a:p>
        </p:txBody>
      </p:sp>
      <p:sp>
        <p:nvSpPr>
          <p:cNvPr id="6" name="Plassholder for lysbildenummer 5"/>
          <p:cNvSpPr>
            <a:spLocks noGrp="1"/>
          </p:cNvSpPr>
          <p:nvPr>
            <p:ph type="sldNum" sz="quarter" idx="12"/>
          </p:nvPr>
        </p:nvSpPr>
        <p:spPr/>
        <p:txBody>
          <a:bodyPr/>
          <a:lstStyle>
            <a:lvl1pPr>
              <a:defRPr/>
            </a:lvl1pPr>
          </a:lstStyle>
          <a:p>
            <a:pPr>
              <a:defRPr/>
            </a:pPr>
            <a:fld id="{A0169BEB-B8A1-42A3-8E94-AC7A5DA15485}" type="slidenum">
              <a:rPr lang="nb-NO" altLang="nb-NO"/>
              <a:pPr>
                <a:defRPr/>
              </a:pPr>
              <a:t>‹#›</a:t>
            </a:fld>
            <a:endParaRPr lang="nb-NO" altLang="nb-NO" dirty="0"/>
          </a:p>
        </p:txBody>
      </p:sp>
    </p:spTree>
    <p:extLst>
      <p:ext uri="{BB962C8B-B14F-4D97-AF65-F5344CB8AC3E}">
        <p14:creationId xmlns:p14="http://schemas.microsoft.com/office/powerpoint/2010/main" val="144390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9FF3392F-259C-487F-87C4-2D9F985E291F}" type="datetime1">
              <a:rPr lang="nb-NO" smtClean="0"/>
              <a:t>15.01.2021</a:t>
            </a:fld>
            <a:endParaRPr lang="nb-NO" dirty="0"/>
          </a:p>
        </p:txBody>
      </p:sp>
      <p:sp>
        <p:nvSpPr>
          <p:cNvPr id="5" name="Plassholder for bunntekst 4"/>
          <p:cNvSpPr>
            <a:spLocks noGrp="1"/>
          </p:cNvSpPr>
          <p:nvPr>
            <p:ph type="ftr" sz="quarter" idx="11"/>
          </p:nvPr>
        </p:nvSpPr>
        <p:spPr/>
        <p:txBody>
          <a:bodyPr/>
          <a:lstStyle>
            <a:lvl1pPr>
              <a:defRPr/>
            </a:lvl1pPr>
          </a:lstStyle>
          <a:p>
            <a:pPr>
              <a:defRPr/>
            </a:pPr>
            <a:endParaRPr lang="nb-NO" dirty="0"/>
          </a:p>
        </p:txBody>
      </p:sp>
      <p:sp>
        <p:nvSpPr>
          <p:cNvPr id="6" name="Plassholder for lysbildenummer 5"/>
          <p:cNvSpPr>
            <a:spLocks noGrp="1"/>
          </p:cNvSpPr>
          <p:nvPr>
            <p:ph type="sldNum" sz="quarter" idx="12"/>
          </p:nvPr>
        </p:nvSpPr>
        <p:spPr/>
        <p:txBody>
          <a:bodyPr/>
          <a:lstStyle>
            <a:lvl1pPr>
              <a:defRPr/>
            </a:lvl1pPr>
          </a:lstStyle>
          <a:p>
            <a:pPr>
              <a:defRPr/>
            </a:pPr>
            <a:fld id="{59D46987-FD9C-4705-B0AC-980D678C64DD}" type="slidenum">
              <a:rPr lang="nb-NO" altLang="nb-NO"/>
              <a:pPr>
                <a:defRPr/>
              </a:pPr>
              <a:t>‹#›</a:t>
            </a:fld>
            <a:endParaRPr lang="nb-NO" altLang="nb-NO" dirty="0"/>
          </a:p>
        </p:txBody>
      </p:sp>
    </p:spTree>
    <p:extLst>
      <p:ext uri="{BB962C8B-B14F-4D97-AF65-F5344CB8AC3E}">
        <p14:creationId xmlns:p14="http://schemas.microsoft.com/office/powerpoint/2010/main" val="415001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p:cNvSpPr>
            <a:spLocks noGrp="1"/>
          </p:cNvSpPr>
          <p:nvPr>
            <p:ph type="dt" sz="half" idx="10"/>
          </p:nvPr>
        </p:nvSpPr>
        <p:spPr/>
        <p:txBody>
          <a:bodyPr/>
          <a:lstStyle>
            <a:lvl1pPr>
              <a:defRPr/>
            </a:lvl1pPr>
          </a:lstStyle>
          <a:p>
            <a:pPr>
              <a:defRPr/>
            </a:pPr>
            <a:fld id="{E126BEAD-7F6D-4B35-AC53-CE963B0E2C23}" type="datetime1">
              <a:rPr lang="nb-NO" smtClean="0"/>
              <a:t>15.01.2021</a:t>
            </a:fld>
            <a:endParaRPr lang="nb-NO" dirty="0"/>
          </a:p>
        </p:txBody>
      </p:sp>
      <p:sp>
        <p:nvSpPr>
          <p:cNvPr id="6" name="Plassholder for bunntekst 4"/>
          <p:cNvSpPr>
            <a:spLocks noGrp="1"/>
          </p:cNvSpPr>
          <p:nvPr>
            <p:ph type="ftr" sz="quarter" idx="11"/>
          </p:nvPr>
        </p:nvSpPr>
        <p:spPr/>
        <p:txBody>
          <a:bodyPr/>
          <a:lstStyle>
            <a:lvl1pPr>
              <a:defRPr/>
            </a:lvl1pPr>
          </a:lstStyle>
          <a:p>
            <a:pPr>
              <a:defRPr/>
            </a:pPr>
            <a:endParaRPr lang="nb-NO" dirty="0"/>
          </a:p>
        </p:txBody>
      </p:sp>
      <p:sp>
        <p:nvSpPr>
          <p:cNvPr id="7" name="Plassholder for lysbildenummer 5"/>
          <p:cNvSpPr>
            <a:spLocks noGrp="1"/>
          </p:cNvSpPr>
          <p:nvPr>
            <p:ph type="sldNum" sz="quarter" idx="12"/>
          </p:nvPr>
        </p:nvSpPr>
        <p:spPr/>
        <p:txBody>
          <a:bodyPr/>
          <a:lstStyle>
            <a:lvl1pPr>
              <a:defRPr/>
            </a:lvl1pPr>
          </a:lstStyle>
          <a:p>
            <a:pPr>
              <a:defRPr/>
            </a:pPr>
            <a:fld id="{F759F0DF-6E59-4142-9282-1C433FF7B46B}" type="slidenum">
              <a:rPr lang="nb-NO" altLang="nb-NO"/>
              <a:pPr>
                <a:defRPr/>
              </a:pPr>
              <a:t>‹#›</a:t>
            </a:fld>
            <a:endParaRPr lang="nb-NO" altLang="nb-NO" dirty="0"/>
          </a:p>
        </p:txBody>
      </p:sp>
    </p:spTree>
    <p:extLst>
      <p:ext uri="{BB962C8B-B14F-4D97-AF65-F5344CB8AC3E}">
        <p14:creationId xmlns:p14="http://schemas.microsoft.com/office/powerpoint/2010/main" val="911427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p:cNvSpPr>
            <a:spLocks noGrp="1"/>
          </p:cNvSpPr>
          <p:nvPr>
            <p:ph type="dt" sz="half" idx="10"/>
          </p:nvPr>
        </p:nvSpPr>
        <p:spPr/>
        <p:txBody>
          <a:bodyPr/>
          <a:lstStyle>
            <a:lvl1pPr>
              <a:defRPr/>
            </a:lvl1pPr>
          </a:lstStyle>
          <a:p>
            <a:pPr>
              <a:defRPr/>
            </a:pPr>
            <a:fld id="{C667FD9E-3B38-4D8C-B86C-A6880EA37765}" type="datetime1">
              <a:rPr lang="nb-NO" smtClean="0"/>
              <a:t>15.01.2021</a:t>
            </a:fld>
            <a:endParaRPr lang="nb-NO" dirty="0"/>
          </a:p>
        </p:txBody>
      </p:sp>
      <p:sp>
        <p:nvSpPr>
          <p:cNvPr id="8" name="Plassholder for bunntekst 4"/>
          <p:cNvSpPr>
            <a:spLocks noGrp="1"/>
          </p:cNvSpPr>
          <p:nvPr>
            <p:ph type="ftr" sz="quarter" idx="11"/>
          </p:nvPr>
        </p:nvSpPr>
        <p:spPr/>
        <p:txBody>
          <a:bodyPr/>
          <a:lstStyle>
            <a:lvl1pPr>
              <a:defRPr/>
            </a:lvl1pPr>
          </a:lstStyle>
          <a:p>
            <a:pPr>
              <a:defRPr/>
            </a:pPr>
            <a:endParaRPr lang="nb-NO" dirty="0"/>
          </a:p>
        </p:txBody>
      </p:sp>
      <p:sp>
        <p:nvSpPr>
          <p:cNvPr id="9" name="Plassholder for lysbildenummer 5"/>
          <p:cNvSpPr>
            <a:spLocks noGrp="1"/>
          </p:cNvSpPr>
          <p:nvPr>
            <p:ph type="sldNum" sz="quarter" idx="12"/>
          </p:nvPr>
        </p:nvSpPr>
        <p:spPr/>
        <p:txBody>
          <a:bodyPr/>
          <a:lstStyle>
            <a:lvl1pPr>
              <a:defRPr/>
            </a:lvl1pPr>
          </a:lstStyle>
          <a:p>
            <a:pPr>
              <a:defRPr/>
            </a:pPr>
            <a:fld id="{A6BC2D1A-6F5E-4705-BB51-D74193B10D34}" type="slidenum">
              <a:rPr lang="nb-NO" altLang="nb-NO"/>
              <a:pPr>
                <a:defRPr/>
              </a:pPr>
              <a:t>‹#›</a:t>
            </a:fld>
            <a:endParaRPr lang="nb-NO" altLang="nb-NO" dirty="0"/>
          </a:p>
        </p:txBody>
      </p:sp>
    </p:spTree>
    <p:extLst>
      <p:ext uri="{BB962C8B-B14F-4D97-AF65-F5344CB8AC3E}">
        <p14:creationId xmlns:p14="http://schemas.microsoft.com/office/powerpoint/2010/main" val="426283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3"/>
          <p:cNvSpPr>
            <a:spLocks noGrp="1"/>
          </p:cNvSpPr>
          <p:nvPr>
            <p:ph type="dt" sz="half" idx="10"/>
          </p:nvPr>
        </p:nvSpPr>
        <p:spPr/>
        <p:txBody>
          <a:bodyPr/>
          <a:lstStyle>
            <a:lvl1pPr>
              <a:defRPr/>
            </a:lvl1pPr>
          </a:lstStyle>
          <a:p>
            <a:pPr>
              <a:defRPr/>
            </a:pPr>
            <a:fld id="{08EDD06A-0902-443C-A522-75DBED1089AE}" type="datetime1">
              <a:rPr lang="nb-NO" smtClean="0"/>
              <a:t>15.01.2021</a:t>
            </a:fld>
            <a:endParaRPr lang="nb-NO" dirty="0"/>
          </a:p>
        </p:txBody>
      </p:sp>
      <p:sp>
        <p:nvSpPr>
          <p:cNvPr id="4" name="Plassholder for bunntekst 4"/>
          <p:cNvSpPr>
            <a:spLocks noGrp="1"/>
          </p:cNvSpPr>
          <p:nvPr>
            <p:ph type="ftr" sz="quarter" idx="11"/>
          </p:nvPr>
        </p:nvSpPr>
        <p:spPr/>
        <p:txBody>
          <a:bodyPr/>
          <a:lstStyle>
            <a:lvl1pPr>
              <a:defRPr/>
            </a:lvl1pPr>
          </a:lstStyle>
          <a:p>
            <a:pPr>
              <a:defRPr/>
            </a:pPr>
            <a:endParaRPr lang="nb-NO" dirty="0"/>
          </a:p>
        </p:txBody>
      </p:sp>
      <p:sp>
        <p:nvSpPr>
          <p:cNvPr id="5" name="Plassholder for lysbildenummer 5"/>
          <p:cNvSpPr>
            <a:spLocks noGrp="1"/>
          </p:cNvSpPr>
          <p:nvPr>
            <p:ph type="sldNum" sz="quarter" idx="12"/>
          </p:nvPr>
        </p:nvSpPr>
        <p:spPr/>
        <p:txBody>
          <a:bodyPr/>
          <a:lstStyle>
            <a:lvl1pPr>
              <a:defRPr/>
            </a:lvl1pPr>
          </a:lstStyle>
          <a:p>
            <a:pPr>
              <a:defRPr/>
            </a:pPr>
            <a:fld id="{453A13B2-7E3A-4457-B4D2-C22E14FE6101}" type="slidenum">
              <a:rPr lang="nb-NO" altLang="nb-NO"/>
              <a:pPr>
                <a:defRPr/>
              </a:pPr>
              <a:t>‹#›</a:t>
            </a:fld>
            <a:endParaRPr lang="nb-NO" altLang="nb-NO" dirty="0"/>
          </a:p>
        </p:txBody>
      </p:sp>
    </p:spTree>
    <p:extLst>
      <p:ext uri="{BB962C8B-B14F-4D97-AF65-F5344CB8AC3E}">
        <p14:creationId xmlns:p14="http://schemas.microsoft.com/office/powerpoint/2010/main" val="269357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FCC07B14-9C42-493B-81DA-FDA7105FCF99}" type="datetime1">
              <a:rPr lang="nb-NO" smtClean="0"/>
              <a:t>15.01.2021</a:t>
            </a:fld>
            <a:endParaRPr lang="nb-NO" dirty="0"/>
          </a:p>
        </p:txBody>
      </p:sp>
      <p:sp>
        <p:nvSpPr>
          <p:cNvPr id="3" name="Plassholder for bunntekst 4"/>
          <p:cNvSpPr>
            <a:spLocks noGrp="1"/>
          </p:cNvSpPr>
          <p:nvPr>
            <p:ph type="ftr" sz="quarter" idx="11"/>
          </p:nvPr>
        </p:nvSpPr>
        <p:spPr/>
        <p:txBody>
          <a:bodyPr/>
          <a:lstStyle>
            <a:lvl1pPr>
              <a:defRPr/>
            </a:lvl1pPr>
          </a:lstStyle>
          <a:p>
            <a:pPr>
              <a:defRPr/>
            </a:pPr>
            <a:endParaRPr lang="nb-NO" dirty="0"/>
          </a:p>
        </p:txBody>
      </p:sp>
      <p:sp>
        <p:nvSpPr>
          <p:cNvPr id="4" name="Plassholder for lysbildenummer 5"/>
          <p:cNvSpPr>
            <a:spLocks noGrp="1"/>
          </p:cNvSpPr>
          <p:nvPr>
            <p:ph type="sldNum" sz="quarter" idx="12"/>
          </p:nvPr>
        </p:nvSpPr>
        <p:spPr/>
        <p:txBody>
          <a:bodyPr/>
          <a:lstStyle>
            <a:lvl1pPr>
              <a:defRPr/>
            </a:lvl1pPr>
          </a:lstStyle>
          <a:p>
            <a:pPr>
              <a:defRPr/>
            </a:pPr>
            <a:fld id="{325F3C6A-4986-4042-91DA-C7B03B17B07E}" type="slidenum">
              <a:rPr lang="nb-NO" altLang="nb-NO"/>
              <a:pPr>
                <a:defRPr/>
              </a:pPr>
              <a:t>‹#›</a:t>
            </a:fld>
            <a:endParaRPr lang="nb-NO" altLang="nb-NO" dirty="0"/>
          </a:p>
        </p:txBody>
      </p:sp>
    </p:spTree>
    <p:extLst>
      <p:ext uri="{BB962C8B-B14F-4D97-AF65-F5344CB8AC3E}">
        <p14:creationId xmlns:p14="http://schemas.microsoft.com/office/powerpoint/2010/main" val="116524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60DB9A33-3040-4FDA-819A-EE80104F70A7}" type="datetime1">
              <a:rPr lang="nb-NO" smtClean="0"/>
              <a:t>15.01.2021</a:t>
            </a:fld>
            <a:endParaRPr lang="nb-NO" dirty="0"/>
          </a:p>
        </p:txBody>
      </p:sp>
      <p:sp>
        <p:nvSpPr>
          <p:cNvPr id="6" name="Plassholder for bunntekst 4"/>
          <p:cNvSpPr>
            <a:spLocks noGrp="1"/>
          </p:cNvSpPr>
          <p:nvPr>
            <p:ph type="ftr" sz="quarter" idx="11"/>
          </p:nvPr>
        </p:nvSpPr>
        <p:spPr/>
        <p:txBody>
          <a:bodyPr/>
          <a:lstStyle>
            <a:lvl1pPr>
              <a:defRPr/>
            </a:lvl1pPr>
          </a:lstStyle>
          <a:p>
            <a:pPr>
              <a:defRPr/>
            </a:pPr>
            <a:endParaRPr lang="nb-NO" dirty="0"/>
          </a:p>
        </p:txBody>
      </p:sp>
      <p:sp>
        <p:nvSpPr>
          <p:cNvPr id="7" name="Plassholder for lysbildenummer 5"/>
          <p:cNvSpPr>
            <a:spLocks noGrp="1"/>
          </p:cNvSpPr>
          <p:nvPr>
            <p:ph type="sldNum" sz="quarter" idx="12"/>
          </p:nvPr>
        </p:nvSpPr>
        <p:spPr/>
        <p:txBody>
          <a:bodyPr/>
          <a:lstStyle>
            <a:lvl1pPr>
              <a:defRPr/>
            </a:lvl1pPr>
          </a:lstStyle>
          <a:p>
            <a:pPr>
              <a:defRPr/>
            </a:pPr>
            <a:fld id="{6B0F774F-59F1-4920-A815-9CCB1098FF08}" type="slidenum">
              <a:rPr lang="nb-NO" altLang="nb-NO"/>
              <a:pPr>
                <a:defRPr/>
              </a:pPr>
              <a:t>‹#›</a:t>
            </a:fld>
            <a:endParaRPr lang="nb-NO" altLang="nb-NO" dirty="0"/>
          </a:p>
        </p:txBody>
      </p:sp>
    </p:spTree>
    <p:extLst>
      <p:ext uri="{BB962C8B-B14F-4D97-AF65-F5344CB8AC3E}">
        <p14:creationId xmlns:p14="http://schemas.microsoft.com/office/powerpoint/2010/main" val="102710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dirty="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049C2257-1CB7-4CBD-9B4A-6348A109AEBD}" type="datetime1">
              <a:rPr lang="nb-NO" smtClean="0"/>
              <a:t>15.01.2021</a:t>
            </a:fld>
            <a:endParaRPr lang="nb-NO" dirty="0"/>
          </a:p>
        </p:txBody>
      </p:sp>
      <p:sp>
        <p:nvSpPr>
          <p:cNvPr id="6" name="Plassholder for bunntekst 4"/>
          <p:cNvSpPr>
            <a:spLocks noGrp="1"/>
          </p:cNvSpPr>
          <p:nvPr>
            <p:ph type="ftr" sz="quarter" idx="11"/>
          </p:nvPr>
        </p:nvSpPr>
        <p:spPr/>
        <p:txBody>
          <a:bodyPr/>
          <a:lstStyle>
            <a:lvl1pPr>
              <a:defRPr/>
            </a:lvl1pPr>
          </a:lstStyle>
          <a:p>
            <a:pPr>
              <a:defRPr/>
            </a:pPr>
            <a:endParaRPr lang="nb-NO" dirty="0"/>
          </a:p>
        </p:txBody>
      </p:sp>
      <p:sp>
        <p:nvSpPr>
          <p:cNvPr id="7" name="Plassholder for lysbildenummer 5"/>
          <p:cNvSpPr>
            <a:spLocks noGrp="1"/>
          </p:cNvSpPr>
          <p:nvPr>
            <p:ph type="sldNum" sz="quarter" idx="12"/>
          </p:nvPr>
        </p:nvSpPr>
        <p:spPr/>
        <p:txBody>
          <a:bodyPr/>
          <a:lstStyle>
            <a:lvl1pPr>
              <a:defRPr/>
            </a:lvl1pPr>
          </a:lstStyle>
          <a:p>
            <a:pPr>
              <a:defRPr/>
            </a:pPr>
            <a:fld id="{ADBDE294-E856-4B19-981B-42D92AAA5777}" type="slidenum">
              <a:rPr lang="nb-NO" altLang="nb-NO"/>
              <a:pPr>
                <a:defRPr/>
              </a:pPr>
              <a:t>‹#›</a:t>
            </a:fld>
            <a:endParaRPr lang="nb-NO" altLang="nb-NO" dirty="0"/>
          </a:p>
        </p:txBody>
      </p:sp>
    </p:spTree>
    <p:extLst>
      <p:ext uri="{BB962C8B-B14F-4D97-AF65-F5344CB8AC3E}">
        <p14:creationId xmlns:p14="http://schemas.microsoft.com/office/powerpoint/2010/main" val="199732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7FAE73C-5BDC-462A-B3F7-FD253763CBBB}" type="datetime1">
              <a:rPr lang="nb-NO" smtClean="0"/>
              <a:t>15.01.2021</a:t>
            </a:fld>
            <a:endParaRPr lang="nb-NO" dirty="0"/>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nb-NO" dirty="0"/>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5F52FEED-C987-4C6A-820C-07FCAF5F47D7}" type="slidenum">
              <a:rPr lang="nb-NO" altLang="nb-NO"/>
              <a:pPr>
                <a:defRPr/>
              </a:pPr>
              <a:t>‹#›</a:t>
            </a:fld>
            <a:endParaRPr lang="nb-NO" altLang="nb-NO" dirty="0"/>
          </a:p>
        </p:txBody>
      </p:sp>
      <p:pic>
        <p:nvPicPr>
          <p:cNvPr id="1031" name="Picture 2" descr="logo_gronn_rle">
            <a:hlinkClick r:id="" action="ppaction://noaction"/>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40725" y="328613"/>
            <a:ext cx="36036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ell 6"/>
          <p:cNvGraphicFramePr>
            <a:graphicFrameLocks noGrp="1"/>
          </p:cNvGraphicFramePr>
          <p:nvPr/>
        </p:nvGraphicFramePr>
        <p:xfrm>
          <a:off x="6308725" y="303213"/>
          <a:ext cx="2017713" cy="487680"/>
        </p:xfrm>
        <a:graphic>
          <a:graphicData uri="http://schemas.openxmlformats.org/drawingml/2006/table">
            <a:tbl>
              <a:tblPr>
                <a:tableStyleId>{5C22544A-7EE6-4342-B048-85BDC9FD1C3A}</a:tableStyleId>
              </a:tblPr>
              <a:tblGrid>
                <a:gridCol w="2017713">
                  <a:extLst>
                    <a:ext uri="{9D8B030D-6E8A-4147-A177-3AD203B41FA5}">
                      <a16:colId xmlns:a16="http://schemas.microsoft.com/office/drawing/2014/main" val="20000"/>
                    </a:ext>
                  </a:extLst>
                </a:gridCol>
              </a:tblGrid>
              <a:tr h="243681">
                <a:tc>
                  <a:txBody>
                    <a:bodyPr/>
                    <a:lstStyle/>
                    <a:p>
                      <a:pPr algn="r">
                        <a:spcAft>
                          <a:spcPts val="0"/>
                        </a:spcAft>
                      </a:pPr>
                      <a:r>
                        <a:rPr lang="nb-NO" sz="1600" dirty="0">
                          <a:effectLst/>
                        </a:rPr>
                        <a:t>BÆRUM KOMMUNALE</a:t>
                      </a:r>
                      <a:endParaRPr lang="nb-NO" sz="1000" dirty="0">
                        <a:effectLst/>
                        <a:latin typeface="Times New Roman"/>
                        <a:ea typeface="Times New Roman"/>
                      </a:endParaRPr>
                    </a:p>
                  </a:txBody>
                  <a:tcPr marL="44445" marR="44445" marT="0" marB="0">
                    <a:noFill/>
                  </a:tcPr>
                </a:tc>
                <a:extLst>
                  <a:ext uri="{0D108BD9-81ED-4DB2-BD59-A6C34878D82A}">
                    <a16:rowId xmlns:a16="http://schemas.microsoft.com/office/drawing/2014/main" val="10000"/>
                  </a:ext>
                </a:extLst>
              </a:tr>
              <a:tr h="243681">
                <a:tc>
                  <a:txBody>
                    <a:bodyPr/>
                    <a:lstStyle/>
                    <a:p>
                      <a:pPr algn="r">
                        <a:spcAft>
                          <a:spcPts val="0"/>
                        </a:spcAft>
                      </a:pPr>
                      <a:r>
                        <a:rPr lang="nb-NO" sz="1600" dirty="0">
                          <a:effectLst/>
                        </a:rPr>
                        <a:t>PENSJONSKASSE</a:t>
                      </a:r>
                      <a:endParaRPr lang="nb-NO" sz="1000" dirty="0">
                        <a:effectLst/>
                        <a:latin typeface="Times New Roman"/>
                        <a:ea typeface="Times New Roman"/>
                      </a:endParaRPr>
                    </a:p>
                  </a:txBody>
                  <a:tcPr marL="44445" marR="44445" marT="0" marB="0">
                    <a:noFill/>
                  </a:tcPr>
                </a:tc>
                <a:extLst>
                  <a:ext uri="{0D108BD9-81ED-4DB2-BD59-A6C34878D82A}">
                    <a16:rowId xmlns:a16="http://schemas.microsoft.com/office/drawing/2014/main" val="10001"/>
                  </a:ext>
                </a:extLst>
              </a:tr>
            </a:tbl>
          </a:graphicData>
        </a:graphic>
      </p:graphicFrame>
      <p:pic>
        <p:nvPicPr>
          <p:cNvPr id="1040" name="Picture 3" descr="profil_gronn_rle">
            <a:hlinkClick r:id="" action="ppaction://noaction"/>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l="33195" t="2968"/>
          <a:stretch>
            <a:fillRect/>
          </a:stretch>
        </p:blipFill>
        <p:spPr bwMode="auto">
          <a:xfrm>
            <a:off x="85725" y="188913"/>
            <a:ext cx="2540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Plassholder for tit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2051" name="Plassholder f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7610481-49EF-4849-80F4-F0D098858141}" type="datetime1">
              <a:rPr lang="nb-NO" smtClean="0"/>
              <a:t>15.01.2021</a:t>
            </a:fld>
            <a:endParaRPr lang="nb-NO" dirty="0"/>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nb-NO" dirty="0"/>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729A2B2-04AE-4AB5-A1B5-C47F42C0CA00}" type="slidenum">
              <a:rPr lang="nb-NO" altLang="nb-NO"/>
              <a:pPr>
                <a:defRPr/>
              </a:pPr>
              <a:t>‹#›</a:t>
            </a:fld>
            <a:endParaRPr lang="nb-NO" altLang="nb-NO" dirty="0"/>
          </a:p>
        </p:txBody>
      </p:sp>
      <p:graphicFrame>
        <p:nvGraphicFramePr>
          <p:cNvPr id="7" name="Tabell 6"/>
          <p:cNvGraphicFramePr>
            <a:graphicFrameLocks noGrp="1"/>
          </p:cNvGraphicFramePr>
          <p:nvPr/>
        </p:nvGraphicFramePr>
        <p:xfrm>
          <a:off x="6308725" y="303213"/>
          <a:ext cx="2017713" cy="487680"/>
        </p:xfrm>
        <a:graphic>
          <a:graphicData uri="http://schemas.openxmlformats.org/drawingml/2006/table">
            <a:tbl>
              <a:tblPr>
                <a:tableStyleId>{5C22544A-7EE6-4342-B048-85BDC9FD1C3A}</a:tableStyleId>
              </a:tblPr>
              <a:tblGrid>
                <a:gridCol w="2017713">
                  <a:extLst>
                    <a:ext uri="{9D8B030D-6E8A-4147-A177-3AD203B41FA5}">
                      <a16:colId xmlns:a16="http://schemas.microsoft.com/office/drawing/2014/main" val="20000"/>
                    </a:ext>
                  </a:extLst>
                </a:gridCol>
              </a:tblGrid>
              <a:tr h="243681">
                <a:tc>
                  <a:txBody>
                    <a:bodyPr/>
                    <a:lstStyle/>
                    <a:p>
                      <a:pPr algn="r">
                        <a:spcAft>
                          <a:spcPts val="0"/>
                        </a:spcAft>
                      </a:pPr>
                      <a:r>
                        <a:rPr lang="nb-NO" sz="1600" dirty="0">
                          <a:effectLst/>
                        </a:rPr>
                        <a:t>BÆRUM KOMMUNALE</a:t>
                      </a:r>
                      <a:endParaRPr lang="nb-NO" sz="1000" dirty="0">
                        <a:effectLst/>
                        <a:latin typeface="Times New Roman"/>
                        <a:ea typeface="Times New Roman"/>
                      </a:endParaRPr>
                    </a:p>
                  </a:txBody>
                  <a:tcPr marL="44445" marR="44445" marT="0" marB="0">
                    <a:noFill/>
                  </a:tcPr>
                </a:tc>
                <a:extLst>
                  <a:ext uri="{0D108BD9-81ED-4DB2-BD59-A6C34878D82A}">
                    <a16:rowId xmlns:a16="http://schemas.microsoft.com/office/drawing/2014/main" val="10000"/>
                  </a:ext>
                </a:extLst>
              </a:tr>
              <a:tr h="243681">
                <a:tc>
                  <a:txBody>
                    <a:bodyPr/>
                    <a:lstStyle/>
                    <a:p>
                      <a:pPr algn="r">
                        <a:spcAft>
                          <a:spcPts val="0"/>
                        </a:spcAft>
                      </a:pPr>
                      <a:r>
                        <a:rPr lang="nb-NO" sz="1600" dirty="0">
                          <a:effectLst/>
                        </a:rPr>
                        <a:t>PENSJONSKASSE</a:t>
                      </a:r>
                      <a:endParaRPr lang="nb-NO" sz="1000" dirty="0">
                        <a:effectLst/>
                        <a:latin typeface="Times New Roman"/>
                        <a:ea typeface="Times New Roman"/>
                      </a:endParaRPr>
                    </a:p>
                  </a:txBody>
                  <a:tcPr marL="44445" marR="44445" marT="0" marB="0">
                    <a:noFill/>
                  </a:tcPr>
                </a:tc>
                <a:extLst>
                  <a:ext uri="{0D108BD9-81ED-4DB2-BD59-A6C34878D82A}">
                    <a16:rowId xmlns:a16="http://schemas.microsoft.com/office/drawing/2014/main" val="10001"/>
                  </a:ext>
                </a:extLst>
              </a:tr>
            </a:tbl>
          </a:graphicData>
        </a:graphic>
      </p:graphicFrame>
      <p:pic>
        <p:nvPicPr>
          <p:cNvPr id="2063" name="Picture 2" descr="logo_gronn_rle">
            <a:hlinkClick r:id="" action="ppaction://noaction"/>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40725" y="328613"/>
            <a:ext cx="36036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3" descr="profil_gronn_rle">
            <a:hlinkClick r:id="" action="ppaction://noaction"/>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l="33195" t="2968"/>
          <a:stretch>
            <a:fillRect/>
          </a:stretch>
        </p:blipFill>
        <p:spPr bwMode="auto">
          <a:xfrm>
            <a:off x="85725" y="188913"/>
            <a:ext cx="2540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nsightbyseymour.com/"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pk.no/Pensjon/" TargetMode="External"/><Relationship Id="rId2" Type="http://schemas.openxmlformats.org/officeDocument/2006/relationships/hyperlink" Target="https://www.bkp.no/" TargetMode="External"/><Relationship Id="rId1" Type="http://schemas.openxmlformats.org/officeDocument/2006/relationships/slideLayout" Target="../slideLayouts/slideLayout2.xml"/><Relationship Id="rId6" Type="http://schemas.openxmlformats.org/officeDocument/2006/relationships/hyperlink" Target="https://norskpensjon.no/" TargetMode="External"/><Relationship Id="rId5" Type="http://schemas.openxmlformats.org/officeDocument/2006/relationships/hyperlink" Target="https://www.nav.no/no/person" TargetMode="External"/><Relationship Id="rId4" Type="http://schemas.openxmlformats.org/officeDocument/2006/relationships/hyperlink" Target="https://www.klp.no/pensjon/offentlig-tjenestepensjo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8686C09-72C2-489F-A560-2F28BF951B46}"/>
              </a:ext>
            </a:extLst>
          </p:cNvPr>
          <p:cNvSpPr>
            <a:spLocks noGrp="1"/>
          </p:cNvSpPr>
          <p:nvPr>
            <p:ph type="ctrTitle"/>
          </p:nvPr>
        </p:nvSpPr>
        <p:spPr>
          <a:xfrm>
            <a:off x="685800" y="582167"/>
            <a:ext cx="7772400" cy="1550689"/>
          </a:xfrm>
        </p:spPr>
        <p:txBody>
          <a:bodyPr/>
          <a:lstStyle/>
          <a:p>
            <a:r>
              <a:rPr lang="nb-NO" dirty="0"/>
              <a:t>Alderspensjon for dummies</a:t>
            </a:r>
          </a:p>
        </p:txBody>
      </p:sp>
      <p:sp>
        <p:nvSpPr>
          <p:cNvPr id="4" name="Plassholder for lysbildenummer 3">
            <a:extLst>
              <a:ext uri="{FF2B5EF4-FFF2-40B4-BE49-F238E27FC236}">
                <a16:creationId xmlns:a16="http://schemas.microsoft.com/office/drawing/2014/main" id="{FDDCF367-6FB5-485F-8EBB-D8EA310FCDCD}"/>
              </a:ext>
            </a:extLst>
          </p:cNvPr>
          <p:cNvSpPr>
            <a:spLocks noGrp="1"/>
          </p:cNvSpPr>
          <p:nvPr>
            <p:ph type="sldNum" sz="quarter" idx="12"/>
          </p:nvPr>
        </p:nvSpPr>
        <p:spPr/>
        <p:txBody>
          <a:bodyPr/>
          <a:lstStyle/>
          <a:p>
            <a:pPr>
              <a:defRPr/>
            </a:pPr>
            <a:fld id="{0A661FC8-99D7-4A13-95DA-563734AD9EF5}" type="slidenum">
              <a:rPr lang="nb-NO" altLang="nb-NO" smtClean="0"/>
              <a:pPr>
                <a:defRPr/>
              </a:pPr>
              <a:t>1</a:t>
            </a:fld>
            <a:endParaRPr lang="nb-NO" altLang="nb-NO" dirty="0"/>
          </a:p>
        </p:txBody>
      </p:sp>
      <p:pic>
        <p:nvPicPr>
          <p:cNvPr id="2" name="Bilde 1">
            <a:extLst>
              <a:ext uri="{FF2B5EF4-FFF2-40B4-BE49-F238E27FC236}">
                <a16:creationId xmlns:a16="http://schemas.microsoft.com/office/drawing/2014/main" id="{51E67779-250A-4A0C-9732-55C10ACC23D7}"/>
              </a:ext>
            </a:extLst>
          </p:cNvPr>
          <p:cNvPicPr>
            <a:picLocks noChangeAspect="1"/>
          </p:cNvPicPr>
          <p:nvPr/>
        </p:nvPicPr>
        <p:blipFill>
          <a:blip r:embed="rId2"/>
          <a:stretch>
            <a:fillRect/>
          </a:stretch>
        </p:blipFill>
        <p:spPr>
          <a:xfrm>
            <a:off x="1835696" y="2420888"/>
            <a:ext cx="5810250" cy="2990850"/>
          </a:xfrm>
          <a:prstGeom prst="rect">
            <a:avLst/>
          </a:prstGeom>
        </p:spPr>
      </p:pic>
    </p:spTree>
    <p:extLst>
      <p:ext uri="{BB962C8B-B14F-4D97-AF65-F5344CB8AC3E}">
        <p14:creationId xmlns:p14="http://schemas.microsoft.com/office/powerpoint/2010/main" val="1047887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57CF86F-020C-4A48-AA47-2DD9D157799D}"/>
              </a:ext>
            </a:extLst>
          </p:cNvPr>
          <p:cNvSpPr>
            <a:spLocks noGrp="1"/>
          </p:cNvSpPr>
          <p:nvPr>
            <p:ph type="title"/>
          </p:nvPr>
        </p:nvSpPr>
        <p:spPr/>
        <p:txBody>
          <a:bodyPr/>
          <a:lstStyle/>
          <a:p>
            <a:r>
              <a:rPr lang="nb-NO" altLang="nb-NO" dirty="0"/>
              <a:t>Noen råd</a:t>
            </a:r>
          </a:p>
        </p:txBody>
      </p:sp>
      <p:sp>
        <p:nvSpPr>
          <p:cNvPr id="3" name="Plassholder for tekst 2">
            <a:extLst>
              <a:ext uri="{FF2B5EF4-FFF2-40B4-BE49-F238E27FC236}">
                <a16:creationId xmlns:a16="http://schemas.microsoft.com/office/drawing/2014/main" id="{872C8327-7A5C-44A4-9A76-D3B9E1E5EFD3}"/>
              </a:ext>
            </a:extLst>
          </p:cNvPr>
          <p:cNvSpPr>
            <a:spLocks noGrp="1"/>
          </p:cNvSpPr>
          <p:nvPr>
            <p:ph type="body" idx="1"/>
          </p:nvPr>
        </p:nvSpPr>
        <p:spPr/>
        <p:txBody>
          <a:bodyPr/>
          <a:lstStyle/>
          <a:p>
            <a:endParaRPr lang="nb-NO" dirty="0"/>
          </a:p>
        </p:txBody>
      </p:sp>
      <p:pic>
        <p:nvPicPr>
          <p:cNvPr id="5" name="Bilde 4" descr="Et bilde som inneholder tegning&#10;&#10;Automatisk generert beskrivelse">
            <a:extLst>
              <a:ext uri="{FF2B5EF4-FFF2-40B4-BE49-F238E27FC236}">
                <a16:creationId xmlns:a16="http://schemas.microsoft.com/office/drawing/2014/main" id="{A5C59D10-FD3D-4186-9152-88BD8FBD2F1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35896" y="1268760"/>
            <a:ext cx="4928991" cy="2076822"/>
          </a:xfrm>
          <a:prstGeom prst="rect">
            <a:avLst/>
          </a:prstGeom>
        </p:spPr>
      </p:pic>
    </p:spTree>
    <p:extLst>
      <p:ext uri="{BB962C8B-B14F-4D97-AF65-F5344CB8AC3E}">
        <p14:creationId xmlns:p14="http://schemas.microsoft.com/office/powerpoint/2010/main" val="2549110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ssholder for lysbildenummer 3">
            <a:extLst>
              <a:ext uri="{FF2B5EF4-FFF2-40B4-BE49-F238E27FC236}">
                <a16:creationId xmlns:a16="http://schemas.microsoft.com/office/drawing/2014/main" id="{8E0DF45A-2D3D-4414-9598-BA157E076E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93C6138-6BEE-48E7-98F0-1286C836E58D}" type="slidenum">
              <a:rPr lang="nb-NO" altLang="nb-NO" sz="1200" smtClean="0">
                <a:solidFill>
                  <a:srgbClr val="898989"/>
                </a:solidFill>
              </a:rPr>
              <a:pPr>
                <a:spcBef>
                  <a:spcPct val="0"/>
                </a:spcBef>
                <a:buFontTx/>
                <a:buNone/>
              </a:pPr>
              <a:t>11</a:t>
            </a:fld>
            <a:endParaRPr lang="nb-NO" altLang="nb-NO" sz="1200" dirty="0">
              <a:solidFill>
                <a:srgbClr val="898989"/>
              </a:solidFill>
            </a:endParaRPr>
          </a:p>
        </p:txBody>
      </p:sp>
      <p:sp>
        <p:nvSpPr>
          <p:cNvPr id="75779" name="Rectangle 4">
            <a:extLst>
              <a:ext uri="{FF2B5EF4-FFF2-40B4-BE49-F238E27FC236}">
                <a16:creationId xmlns:a16="http://schemas.microsoft.com/office/drawing/2014/main" id="{455608E8-E940-426C-B5E4-45E8881E4F3E}"/>
              </a:ext>
            </a:extLst>
          </p:cNvPr>
          <p:cNvSpPr txBox="1">
            <a:spLocks noChangeArrowheads="1"/>
          </p:cNvSpPr>
          <p:nvPr/>
        </p:nvSpPr>
        <p:spPr bwMode="auto">
          <a:xfrm>
            <a:off x="457200"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b-NO" altLang="nb-NO" sz="6600" dirty="0"/>
              <a:t>ALDRI</a:t>
            </a:r>
          </a:p>
        </p:txBody>
      </p:sp>
      <p:sp>
        <p:nvSpPr>
          <p:cNvPr id="75780" name="Rectangle 5">
            <a:extLst>
              <a:ext uri="{FF2B5EF4-FFF2-40B4-BE49-F238E27FC236}">
                <a16:creationId xmlns:a16="http://schemas.microsoft.com/office/drawing/2014/main" id="{D96F8F82-2F1F-4E59-8B8F-6CA0519100A4}"/>
              </a:ext>
            </a:extLst>
          </p:cNvPr>
          <p:cNvSpPr txBox="1">
            <a:spLocks noChangeArrowheads="1"/>
          </p:cNvSpPr>
          <p:nvPr/>
        </p:nvSpPr>
        <p:spPr bwMode="auto">
          <a:xfrm>
            <a:off x="457200" y="1600201"/>
            <a:ext cx="4038600" cy="218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endParaRPr lang="nb-NO" altLang="nb-NO" sz="900" dirty="0">
              <a:latin typeface="Abadi Extra Light" panose="020B0604020202020204" pitchFamily="34" charset="0"/>
            </a:endParaRPr>
          </a:p>
          <a:p>
            <a:pPr>
              <a:buFontTx/>
              <a:buNone/>
            </a:pPr>
            <a:r>
              <a:rPr lang="nb-NO" altLang="nb-NO" sz="5400" dirty="0">
                <a:latin typeface="Abadi Extra Light" panose="020B0604020202020204" pitchFamily="34" charset="0"/>
              </a:rPr>
              <a:t>…hør på hva andre sier!!</a:t>
            </a:r>
          </a:p>
          <a:p>
            <a:pPr>
              <a:buFontTx/>
              <a:buNone/>
            </a:pPr>
            <a:endParaRPr lang="nb-NO" altLang="nb-NO" sz="2800" dirty="0">
              <a:latin typeface="Abadi Extra Light" panose="020B0604020202020204" pitchFamily="34" charset="0"/>
            </a:endParaRPr>
          </a:p>
          <a:p>
            <a:pPr>
              <a:buFontTx/>
              <a:buNone/>
            </a:pPr>
            <a:endParaRPr lang="nb-NO" altLang="nb-NO" sz="2800" dirty="0">
              <a:latin typeface="Abadi Extra Light" panose="020B0604020202020204" pitchFamily="34" charset="0"/>
            </a:endParaRPr>
          </a:p>
          <a:p>
            <a:pPr>
              <a:buFontTx/>
              <a:buNone/>
            </a:pPr>
            <a:endParaRPr lang="nb-NO" altLang="nb-NO" sz="2800" dirty="0">
              <a:latin typeface="Abadi Extra Light" panose="020B0604020202020204" pitchFamily="34" charset="0"/>
            </a:endParaRPr>
          </a:p>
          <a:p>
            <a:pPr>
              <a:buFontTx/>
              <a:buNone/>
            </a:pPr>
            <a:endParaRPr lang="nb-NO" altLang="nb-NO" sz="2800" dirty="0">
              <a:latin typeface="Abadi Extra Light" panose="020B0604020202020204" pitchFamily="34" charset="0"/>
            </a:endParaRPr>
          </a:p>
        </p:txBody>
      </p:sp>
      <p:sp>
        <p:nvSpPr>
          <p:cNvPr id="75781" name="Rectangle 10">
            <a:extLst>
              <a:ext uri="{FF2B5EF4-FFF2-40B4-BE49-F238E27FC236}">
                <a16:creationId xmlns:a16="http://schemas.microsoft.com/office/drawing/2014/main" id="{41E1BBEB-F326-40E8-A735-6C1139A642E1}"/>
              </a:ext>
            </a:extLst>
          </p:cNvPr>
          <p:cNvSpPr txBox="1">
            <a:spLocks noChangeArrowheads="1"/>
          </p:cNvSpPr>
          <p:nvPr/>
        </p:nvSpPr>
        <p:spPr bwMode="auto">
          <a:xfrm>
            <a:off x="4648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endParaRPr lang="nb-NO" altLang="nb-NO" sz="2800" dirty="0">
              <a:latin typeface="Ink Free" panose="03080402000500000000" pitchFamily="66" charset="0"/>
            </a:endParaRPr>
          </a:p>
          <a:p>
            <a:pPr>
              <a:buFontTx/>
              <a:buNone/>
            </a:pPr>
            <a:endParaRPr lang="nb-NO" altLang="nb-NO" sz="2800" dirty="0">
              <a:latin typeface="Ink Free" panose="03080402000500000000" pitchFamily="66" charset="0"/>
            </a:endParaRPr>
          </a:p>
          <a:p>
            <a:pPr>
              <a:buFontTx/>
              <a:buNone/>
            </a:pPr>
            <a:r>
              <a:rPr lang="nb-NO" altLang="nb-NO" sz="5400" dirty="0">
                <a:latin typeface="Ink Free" panose="03080402000500000000" pitchFamily="66" charset="0"/>
              </a:rPr>
              <a:t>…</a:t>
            </a:r>
            <a:r>
              <a:rPr lang="nb-NO" altLang="nb-NO" sz="4800" dirty="0">
                <a:latin typeface="Ink Free" panose="03080402000500000000" pitchFamily="66" charset="0"/>
              </a:rPr>
              <a:t>skaff deg alltid dine egne beregninger!!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C64116-CE8A-4B72-AF65-88E8375E44CE}"/>
              </a:ext>
            </a:extLst>
          </p:cNvPr>
          <p:cNvSpPr>
            <a:spLocks noGrp="1"/>
          </p:cNvSpPr>
          <p:nvPr>
            <p:ph type="title"/>
          </p:nvPr>
        </p:nvSpPr>
        <p:spPr>
          <a:xfrm>
            <a:off x="457200" y="908720"/>
            <a:ext cx="8229600" cy="508918"/>
          </a:xfrm>
        </p:spPr>
        <p:txBody>
          <a:bodyPr/>
          <a:lstStyle/>
          <a:p>
            <a:r>
              <a:rPr lang="nb-NO" sz="2800" b="1" dirty="0"/>
              <a:t>Hvor kan jeg finne mer info om pensjon?</a:t>
            </a:r>
          </a:p>
        </p:txBody>
      </p:sp>
      <p:sp>
        <p:nvSpPr>
          <p:cNvPr id="3" name="Plassholder for innhold 2">
            <a:extLst>
              <a:ext uri="{FF2B5EF4-FFF2-40B4-BE49-F238E27FC236}">
                <a16:creationId xmlns:a16="http://schemas.microsoft.com/office/drawing/2014/main" id="{2B70883C-FDD2-4C2D-BC56-3167F94C8A15}"/>
              </a:ext>
            </a:extLst>
          </p:cNvPr>
          <p:cNvSpPr>
            <a:spLocks noGrp="1"/>
          </p:cNvSpPr>
          <p:nvPr>
            <p:ph idx="1"/>
          </p:nvPr>
        </p:nvSpPr>
        <p:spPr>
          <a:xfrm>
            <a:off x="457200" y="1700808"/>
            <a:ext cx="8229600" cy="4425355"/>
          </a:xfrm>
        </p:spPr>
        <p:txBody>
          <a:bodyPr/>
          <a:lstStyle/>
          <a:p>
            <a:r>
              <a:rPr lang="nb-NO" sz="1600" b="1" dirty="0"/>
              <a:t>Bærum kommunale pensjonskasse (BKP) </a:t>
            </a:r>
            <a:r>
              <a:rPr lang="nb-NO" sz="1600" dirty="0"/>
              <a:t>– logg deg inn på Medlemsportalen på </a:t>
            </a:r>
            <a:r>
              <a:rPr lang="nb-NO" sz="1600" dirty="0">
                <a:hlinkClick r:id="rId2"/>
              </a:rPr>
              <a:t>https://www.bkp.no/</a:t>
            </a:r>
            <a:r>
              <a:rPr lang="nb-NO" sz="1600" dirty="0"/>
              <a:t> for å se din medlemstid og dine opptjente pensjonsrettigheter. På hjemmesiden finner du også kontaktinformasjon til oss om du ønsker hjelp med å få en oversikt over din pensjon, eller om du ønsker individuelle beregninger.</a:t>
            </a:r>
          </a:p>
          <a:p>
            <a:pPr marL="0" indent="0">
              <a:buNone/>
            </a:pPr>
            <a:endParaRPr lang="nb-NO" sz="1600" dirty="0"/>
          </a:p>
          <a:p>
            <a:r>
              <a:rPr lang="nb-NO" sz="1600" dirty="0"/>
              <a:t>Hvis du er </a:t>
            </a:r>
            <a:r>
              <a:rPr lang="nb-NO" sz="1600" b="1" dirty="0"/>
              <a:t>lærer</a:t>
            </a:r>
            <a:r>
              <a:rPr lang="nb-NO" sz="1600" dirty="0"/>
              <a:t> kan du logge deg inn på </a:t>
            </a:r>
            <a:r>
              <a:rPr lang="nb-NO" sz="1600" dirty="0">
                <a:hlinkClick r:id="rId3"/>
              </a:rPr>
              <a:t>https://spk.no/Pensjon/</a:t>
            </a:r>
            <a:r>
              <a:rPr lang="nb-NO" sz="1600" dirty="0"/>
              <a:t> for å se din medlemstid og prøve kalkulatoren. </a:t>
            </a:r>
          </a:p>
          <a:p>
            <a:endParaRPr lang="nb-NO" sz="1600" dirty="0"/>
          </a:p>
          <a:p>
            <a:r>
              <a:rPr lang="nb-NO" sz="1600" dirty="0"/>
              <a:t>Hvis du er </a:t>
            </a:r>
            <a:r>
              <a:rPr lang="nb-NO" sz="1600" b="1" dirty="0"/>
              <a:t>sykepleier</a:t>
            </a:r>
            <a:r>
              <a:rPr lang="nb-NO" sz="1600" dirty="0"/>
              <a:t> kan du logge deg inn på </a:t>
            </a:r>
            <a:r>
              <a:rPr lang="nb-NO" sz="1600" dirty="0">
                <a:hlinkClick r:id="rId4"/>
              </a:rPr>
              <a:t>https://www.klp.no/pensjon/offentlig-tjenestepensjon</a:t>
            </a:r>
            <a:r>
              <a:rPr lang="nb-NO" sz="1600" dirty="0"/>
              <a:t> for å finne din medlemstid og prøve kalkulatoren </a:t>
            </a:r>
          </a:p>
          <a:p>
            <a:endParaRPr lang="nb-NO" sz="1600" dirty="0"/>
          </a:p>
          <a:p>
            <a:r>
              <a:rPr lang="nb-NO" sz="1600" dirty="0"/>
              <a:t>De aller fleste kan gå inn og simulere sin alderspensjon i folketrygden på </a:t>
            </a:r>
            <a:r>
              <a:rPr lang="nb-NO" sz="1600" dirty="0">
                <a:hlinkClick r:id="rId5"/>
              </a:rPr>
              <a:t>https://www.nav.no/no/person</a:t>
            </a:r>
            <a:r>
              <a:rPr lang="nb-NO" sz="1600" dirty="0"/>
              <a:t>, </a:t>
            </a:r>
          </a:p>
          <a:p>
            <a:endParaRPr lang="nb-NO" sz="1600" dirty="0"/>
          </a:p>
          <a:p>
            <a:r>
              <a:rPr lang="nb-NO" sz="1600" dirty="0"/>
              <a:t>Hvis du har jobbet i privat sektor eller har egne spareavtaler kan du logge deg inn på </a:t>
            </a:r>
            <a:r>
              <a:rPr lang="nb-NO" sz="1600" dirty="0">
                <a:hlinkClick r:id="rId6"/>
              </a:rPr>
              <a:t>https://norskpensjon.no/</a:t>
            </a:r>
            <a:r>
              <a:rPr lang="nb-NO" sz="1600" dirty="0"/>
              <a:t> og se om du finner disse avtalene der.</a:t>
            </a:r>
          </a:p>
        </p:txBody>
      </p:sp>
      <p:sp>
        <p:nvSpPr>
          <p:cNvPr id="4" name="Plassholder for lysbildenummer 3">
            <a:extLst>
              <a:ext uri="{FF2B5EF4-FFF2-40B4-BE49-F238E27FC236}">
                <a16:creationId xmlns:a16="http://schemas.microsoft.com/office/drawing/2014/main" id="{A75E7260-7CCC-4745-90CF-47E361A37C55}"/>
              </a:ext>
            </a:extLst>
          </p:cNvPr>
          <p:cNvSpPr>
            <a:spLocks noGrp="1"/>
          </p:cNvSpPr>
          <p:nvPr>
            <p:ph type="sldNum" sz="quarter" idx="12"/>
          </p:nvPr>
        </p:nvSpPr>
        <p:spPr/>
        <p:txBody>
          <a:bodyPr/>
          <a:lstStyle/>
          <a:p>
            <a:pPr>
              <a:defRPr/>
            </a:pPr>
            <a:fld id="{0A661FC8-99D7-4A13-95DA-563734AD9EF5}" type="slidenum">
              <a:rPr lang="nb-NO" altLang="nb-NO" smtClean="0"/>
              <a:pPr>
                <a:defRPr/>
              </a:pPr>
              <a:t>12</a:t>
            </a:fld>
            <a:endParaRPr lang="nb-NO" altLang="nb-NO" dirty="0"/>
          </a:p>
        </p:txBody>
      </p:sp>
    </p:spTree>
    <p:extLst>
      <p:ext uri="{BB962C8B-B14F-4D97-AF65-F5344CB8AC3E}">
        <p14:creationId xmlns:p14="http://schemas.microsoft.com/office/powerpoint/2010/main" val="283633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60C870-7A8E-4974-AE5B-D3BE5FA97608}"/>
              </a:ext>
            </a:extLst>
          </p:cNvPr>
          <p:cNvSpPr>
            <a:spLocks noGrp="1"/>
          </p:cNvSpPr>
          <p:nvPr>
            <p:ph type="title"/>
          </p:nvPr>
        </p:nvSpPr>
        <p:spPr>
          <a:xfrm>
            <a:off x="457200" y="731836"/>
            <a:ext cx="8229600" cy="1112987"/>
          </a:xfrm>
        </p:spPr>
        <p:txBody>
          <a:bodyPr/>
          <a:lstStyle/>
          <a:p>
            <a:r>
              <a:rPr lang="nb-NO" sz="3200" b="1" dirty="0"/>
              <a:t>Vanlige og vanskelige begreper i pensjonsverden</a:t>
            </a:r>
          </a:p>
        </p:txBody>
      </p:sp>
      <p:sp>
        <p:nvSpPr>
          <p:cNvPr id="3" name="Plassholder for innhold 2">
            <a:extLst>
              <a:ext uri="{FF2B5EF4-FFF2-40B4-BE49-F238E27FC236}">
                <a16:creationId xmlns:a16="http://schemas.microsoft.com/office/drawing/2014/main" id="{E26F7225-0BF2-4DC8-845F-6E7E4D9796A7}"/>
              </a:ext>
            </a:extLst>
          </p:cNvPr>
          <p:cNvSpPr>
            <a:spLocks noGrp="1"/>
          </p:cNvSpPr>
          <p:nvPr>
            <p:ph idx="1"/>
          </p:nvPr>
        </p:nvSpPr>
        <p:spPr/>
        <p:txBody>
          <a:bodyPr/>
          <a:lstStyle/>
          <a:p>
            <a:pPr marL="0" indent="0">
              <a:buNone/>
            </a:pPr>
            <a:endParaRPr lang="nb-NO" dirty="0"/>
          </a:p>
          <a:p>
            <a:pPr marL="0" indent="0">
              <a:buNone/>
            </a:pPr>
            <a:r>
              <a:rPr lang="nb-NO" dirty="0"/>
              <a:t>Har du noen pensjonsord som du lurer på?</a:t>
            </a:r>
          </a:p>
          <a:p>
            <a:pPr marL="0" indent="0">
              <a:buNone/>
            </a:pPr>
            <a:endParaRPr lang="nb-NO" dirty="0"/>
          </a:p>
          <a:p>
            <a:pPr marL="0" indent="0">
              <a:buNone/>
            </a:pPr>
            <a:endParaRPr lang="nb-NO" sz="2800" dirty="0"/>
          </a:p>
          <a:p>
            <a:pPr marL="0" indent="0">
              <a:buNone/>
            </a:pPr>
            <a:endParaRPr lang="nb-NO" sz="2800" dirty="0"/>
          </a:p>
          <a:p>
            <a:pPr marL="0" indent="0">
              <a:buNone/>
            </a:pPr>
            <a:endParaRPr lang="nb-NO" sz="2400" dirty="0"/>
          </a:p>
          <a:p>
            <a:pPr marL="0" indent="0">
              <a:buNone/>
            </a:pPr>
            <a:r>
              <a:rPr lang="nb-NO" sz="2400" dirty="0"/>
              <a:t>Finans Norge har en pensjonsordliste - ordene med flest oppslag er pensjon, tjenestepensjonsordning, alderspensjon og folketrygden.</a:t>
            </a:r>
          </a:p>
        </p:txBody>
      </p:sp>
      <p:sp>
        <p:nvSpPr>
          <p:cNvPr id="4" name="Plassholder for lysbildenummer 3">
            <a:extLst>
              <a:ext uri="{FF2B5EF4-FFF2-40B4-BE49-F238E27FC236}">
                <a16:creationId xmlns:a16="http://schemas.microsoft.com/office/drawing/2014/main" id="{FA2FEDEB-2116-47A2-84D2-7D390303AE32}"/>
              </a:ext>
            </a:extLst>
          </p:cNvPr>
          <p:cNvSpPr>
            <a:spLocks noGrp="1"/>
          </p:cNvSpPr>
          <p:nvPr>
            <p:ph type="sldNum" sz="quarter" idx="12"/>
          </p:nvPr>
        </p:nvSpPr>
        <p:spPr/>
        <p:txBody>
          <a:bodyPr/>
          <a:lstStyle/>
          <a:p>
            <a:pPr>
              <a:defRPr/>
            </a:pPr>
            <a:fld id="{0A661FC8-99D7-4A13-95DA-563734AD9EF5}" type="slidenum">
              <a:rPr lang="nb-NO" altLang="nb-NO" smtClean="0"/>
              <a:pPr>
                <a:defRPr/>
              </a:pPr>
              <a:t>13</a:t>
            </a:fld>
            <a:endParaRPr lang="nb-NO" altLang="nb-NO" dirty="0"/>
          </a:p>
        </p:txBody>
      </p:sp>
      <p:pic>
        <p:nvPicPr>
          <p:cNvPr id="5" name="Bilde 4">
            <a:extLst>
              <a:ext uri="{FF2B5EF4-FFF2-40B4-BE49-F238E27FC236}">
                <a16:creationId xmlns:a16="http://schemas.microsoft.com/office/drawing/2014/main" id="{1B07A75F-FC4B-430C-AEDE-C198F9196BFE}"/>
              </a:ext>
            </a:extLst>
          </p:cNvPr>
          <p:cNvPicPr>
            <a:picLocks noChangeAspect="1"/>
          </p:cNvPicPr>
          <p:nvPr/>
        </p:nvPicPr>
        <p:blipFill>
          <a:blip r:embed="rId2"/>
          <a:stretch>
            <a:fillRect/>
          </a:stretch>
        </p:blipFill>
        <p:spPr>
          <a:xfrm>
            <a:off x="2985180" y="2970075"/>
            <a:ext cx="2904996" cy="1496698"/>
          </a:xfrm>
          <a:prstGeom prst="rect">
            <a:avLst/>
          </a:prstGeom>
        </p:spPr>
      </p:pic>
      <p:sp>
        <p:nvSpPr>
          <p:cNvPr id="6" name="Rektangel 5">
            <a:extLst>
              <a:ext uri="{FF2B5EF4-FFF2-40B4-BE49-F238E27FC236}">
                <a16:creationId xmlns:a16="http://schemas.microsoft.com/office/drawing/2014/main" id="{1631AAB5-9C6F-4864-815B-F0204A671F74}"/>
              </a:ext>
            </a:extLst>
          </p:cNvPr>
          <p:cNvSpPr/>
          <p:nvPr/>
        </p:nvSpPr>
        <p:spPr>
          <a:xfrm rot="1624006">
            <a:off x="67011" y="3098848"/>
            <a:ext cx="3209504" cy="954107"/>
          </a:xfrm>
          <a:prstGeom prst="rect">
            <a:avLst/>
          </a:prstGeom>
          <a:noFill/>
        </p:spPr>
        <p:txBody>
          <a:bodyPr wrap="square" lIns="91440" tIns="45720" rIns="91440" bIns="45720">
            <a:spAutoFit/>
          </a:bodyPr>
          <a:lstStyle/>
          <a:p>
            <a:pPr algn="ctr"/>
            <a:r>
              <a:rPr lang="nb-NO"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«Løpende </a:t>
            </a:r>
          </a:p>
          <a:p>
            <a:pPr algn="ctr"/>
            <a:r>
              <a:rPr lang="nb-NO"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pensjon»</a:t>
            </a:r>
          </a:p>
        </p:txBody>
      </p:sp>
    </p:spTree>
    <p:extLst>
      <p:ext uri="{BB962C8B-B14F-4D97-AF65-F5344CB8AC3E}">
        <p14:creationId xmlns:p14="http://schemas.microsoft.com/office/powerpoint/2010/main" val="2363622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tel 1">
            <a:extLst>
              <a:ext uri="{FF2B5EF4-FFF2-40B4-BE49-F238E27FC236}">
                <a16:creationId xmlns:a16="http://schemas.microsoft.com/office/drawing/2014/main" id="{609746F1-DA7F-4697-9706-1BCCDD286735}"/>
              </a:ext>
            </a:extLst>
          </p:cNvPr>
          <p:cNvSpPr>
            <a:spLocks noGrp="1"/>
          </p:cNvSpPr>
          <p:nvPr>
            <p:ph type="title"/>
          </p:nvPr>
        </p:nvSpPr>
        <p:spPr>
          <a:xfrm>
            <a:off x="457200" y="1187450"/>
            <a:ext cx="8229600" cy="797355"/>
          </a:xfrm>
        </p:spPr>
        <p:txBody>
          <a:bodyPr/>
          <a:lstStyle/>
          <a:p>
            <a:r>
              <a:rPr lang="nb-NO" altLang="nb-NO" sz="3200" dirty="0"/>
              <a:t>Takk for oppmerksomheten!!</a:t>
            </a:r>
            <a:br>
              <a:rPr lang="nb-NO" altLang="nb-NO" dirty="0"/>
            </a:br>
            <a:endParaRPr lang="nb-NO" altLang="nb-NO" dirty="0"/>
          </a:p>
        </p:txBody>
      </p:sp>
      <p:sp>
        <p:nvSpPr>
          <p:cNvPr id="106499" name="Plassholder for innhold 2">
            <a:extLst>
              <a:ext uri="{FF2B5EF4-FFF2-40B4-BE49-F238E27FC236}">
                <a16:creationId xmlns:a16="http://schemas.microsoft.com/office/drawing/2014/main" id="{EE42BA3A-EBB5-4987-839F-DEF436D06860}"/>
              </a:ext>
            </a:extLst>
          </p:cNvPr>
          <p:cNvSpPr>
            <a:spLocks noGrp="1"/>
          </p:cNvSpPr>
          <p:nvPr>
            <p:ph idx="1"/>
          </p:nvPr>
        </p:nvSpPr>
        <p:spPr/>
        <p:txBody>
          <a:bodyPr/>
          <a:lstStyle/>
          <a:p>
            <a:pPr marL="0" indent="0" algn="ctr">
              <a:buFont typeface="Arial" panose="020B0604020202020204" pitchFamily="34" charset="0"/>
              <a:buNone/>
            </a:pPr>
            <a:endParaRPr lang="nb-NO" altLang="nb-NO" sz="4800" dirty="0"/>
          </a:p>
        </p:txBody>
      </p:sp>
      <p:sp>
        <p:nvSpPr>
          <p:cNvPr id="106500" name="Plassholder for lysbildenummer 3">
            <a:extLst>
              <a:ext uri="{FF2B5EF4-FFF2-40B4-BE49-F238E27FC236}">
                <a16:creationId xmlns:a16="http://schemas.microsoft.com/office/drawing/2014/main" id="{09E77FE6-BEE6-4F81-8708-B232AD933F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86D068E-BA7C-43C6-9408-F41447A49CA3}" type="slidenum">
              <a:rPr lang="nb-NO" altLang="nb-NO" sz="1200" smtClean="0">
                <a:solidFill>
                  <a:srgbClr val="898989"/>
                </a:solidFill>
              </a:rPr>
              <a:pPr>
                <a:spcBef>
                  <a:spcPct val="0"/>
                </a:spcBef>
                <a:buFontTx/>
                <a:buNone/>
              </a:pPr>
              <a:t>14</a:t>
            </a:fld>
            <a:endParaRPr lang="nb-NO" altLang="nb-NO" sz="1200" dirty="0">
              <a:solidFill>
                <a:srgbClr val="898989"/>
              </a:solidFill>
            </a:endParaRPr>
          </a:p>
        </p:txBody>
      </p:sp>
      <p:pic>
        <p:nvPicPr>
          <p:cNvPr id="2" name="Bilde 1">
            <a:extLst>
              <a:ext uri="{FF2B5EF4-FFF2-40B4-BE49-F238E27FC236}">
                <a16:creationId xmlns:a16="http://schemas.microsoft.com/office/drawing/2014/main" id="{580F445C-A155-4AB7-8D80-4FFD15832C24}"/>
              </a:ext>
            </a:extLst>
          </p:cNvPr>
          <p:cNvPicPr>
            <a:picLocks noChangeAspect="1"/>
          </p:cNvPicPr>
          <p:nvPr/>
        </p:nvPicPr>
        <p:blipFill>
          <a:blip r:embed="rId2"/>
          <a:stretch>
            <a:fillRect/>
          </a:stretch>
        </p:blipFill>
        <p:spPr>
          <a:xfrm>
            <a:off x="2699792" y="1926031"/>
            <a:ext cx="3395766" cy="455410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9E5E6D-D8DB-46FA-BCD6-F4CC0E52C41F}"/>
              </a:ext>
            </a:extLst>
          </p:cNvPr>
          <p:cNvSpPr>
            <a:spLocks noGrp="1"/>
          </p:cNvSpPr>
          <p:nvPr>
            <p:ph type="title"/>
          </p:nvPr>
        </p:nvSpPr>
        <p:spPr>
          <a:xfrm>
            <a:off x="457200" y="274638"/>
            <a:ext cx="8229600" cy="778098"/>
          </a:xfrm>
        </p:spPr>
        <p:txBody>
          <a:bodyPr/>
          <a:lstStyle/>
          <a:p>
            <a:r>
              <a:rPr lang="nb-NO" sz="2800" b="1" dirty="0"/>
              <a:t>Liten ordliste</a:t>
            </a:r>
          </a:p>
        </p:txBody>
      </p:sp>
      <p:sp>
        <p:nvSpPr>
          <p:cNvPr id="3" name="Plassholder for innhold 2">
            <a:extLst>
              <a:ext uri="{FF2B5EF4-FFF2-40B4-BE49-F238E27FC236}">
                <a16:creationId xmlns:a16="http://schemas.microsoft.com/office/drawing/2014/main" id="{185608F5-C67F-4261-A88B-30949AE3D062}"/>
              </a:ext>
            </a:extLst>
          </p:cNvPr>
          <p:cNvSpPr>
            <a:spLocks noGrp="1"/>
          </p:cNvSpPr>
          <p:nvPr>
            <p:ph idx="1"/>
          </p:nvPr>
        </p:nvSpPr>
        <p:spPr>
          <a:xfrm>
            <a:off x="457200" y="1052736"/>
            <a:ext cx="8229600" cy="5668739"/>
          </a:xfrm>
        </p:spPr>
        <p:txBody>
          <a:bodyPr/>
          <a:lstStyle/>
          <a:p>
            <a:pPr marL="0" indent="0">
              <a:buNone/>
            </a:pPr>
            <a:r>
              <a:rPr lang="nb-NO" sz="1400" b="1" dirty="0"/>
              <a:t>AFP</a:t>
            </a:r>
            <a:r>
              <a:rPr lang="nb-NO" sz="1400" i="1" dirty="0"/>
              <a:t> </a:t>
            </a:r>
            <a:r>
              <a:rPr lang="nb-NO" sz="1400" dirty="0"/>
              <a:t>står for avtalefestet pensjon og er for de født 1962 og tidligere en tidligpensjon som utbetales mellom 62 og 67 år til ansatte som oppfyller bestemte krav. For medlemmer som er født 1963 og senere er AFP enda en sparegris hvor uttak kan startes mellom 62-70 år – utbetales livsvarig. Det finnes også AFP i privat sektor.</a:t>
            </a:r>
          </a:p>
          <a:p>
            <a:pPr marL="0" indent="0">
              <a:buNone/>
            </a:pPr>
            <a:endParaRPr lang="nb-NO" sz="1400" dirty="0"/>
          </a:p>
          <a:p>
            <a:pPr marL="0" indent="0">
              <a:buNone/>
            </a:pPr>
            <a:r>
              <a:rPr lang="nb-NO" sz="1400" b="1" dirty="0"/>
              <a:t>Alderspensjon</a:t>
            </a:r>
            <a:r>
              <a:rPr lang="nb-NO" sz="1400" dirty="0"/>
              <a:t> = pensjon som utbetales fra en avtalt alder. Utbetalingen kan komme fra folketrygden, tjenestepensjonsordning og/eller egen pensjonssparing.</a:t>
            </a:r>
          </a:p>
          <a:p>
            <a:pPr marL="0" indent="0">
              <a:buNone/>
            </a:pPr>
            <a:endParaRPr lang="nb-NO" sz="1400" b="1" dirty="0"/>
          </a:p>
          <a:p>
            <a:pPr marL="0" indent="0">
              <a:buNone/>
            </a:pPr>
            <a:r>
              <a:rPr lang="nb-NO" sz="1400" b="1" dirty="0"/>
              <a:t>Avkortning</a:t>
            </a:r>
            <a:r>
              <a:rPr lang="nb-NO" sz="1400" dirty="0"/>
              <a:t> = redusert utbetaling av pensjon for eksempel pga. at du ikke har full tjenestetid, eks 26/30 år, i offentlig pensjonsordning eller for at du mottar lønn</a:t>
            </a:r>
          </a:p>
          <a:p>
            <a:pPr marL="0" indent="0">
              <a:buNone/>
            </a:pPr>
            <a:endParaRPr lang="nb-NO" sz="1400" dirty="0"/>
          </a:p>
          <a:p>
            <a:pPr marL="0" indent="0">
              <a:buNone/>
            </a:pPr>
            <a:r>
              <a:rPr lang="nb-NO" sz="1400" b="1" dirty="0"/>
              <a:t>Delingstall</a:t>
            </a:r>
            <a:r>
              <a:rPr lang="nb-NO" sz="1400" dirty="0"/>
              <a:t> = tall som brukes i forbindelse med levealdersjustering for å beregne årlig pensjon for personer som er født i 1954 eller senere. Når du starter uttak av pensjon, vil delingstallet i hovedsak gjenspeile forventet gjenstående levealder for ditt årskull. For personer født mellom 1954 og 1962 skjer levealdersjusteringen gjennom en kombinasjon av forholdstall og delingstall. </a:t>
            </a:r>
          </a:p>
          <a:p>
            <a:pPr marL="0" indent="0">
              <a:buNone/>
            </a:pPr>
            <a:endParaRPr lang="nb-NO" sz="1400" b="1" dirty="0"/>
          </a:p>
          <a:p>
            <a:pPr marL="0" indent="0">
              <a:buNone/>
            </a:pPr>
            <a:r>
              <a:rPr lang="nb-NO" sz="1400" b="1" dirty="0"/>
              <a:t>Etterlattepensjon</a:t>
            </a:r>
            <a:r>
              <a:rPr lang="nb-NO" sz="1400" dirty="0"/>
              <a:t> = pensjon som utbetales dersom ektefelle/registrert partner (ektefellepensjon) – Obs ikke samboer - eller forsørger (barnepensjon) dør</a:t>
            </a:r>
          </a:p>
          <a:p>
            <a:pPr marL="0" indent="0">
              <a:buNone/>
            </a:pPr>
            <a:endParaRPr lang="nb-NO" sz="1400" b="1" dirty="0"/>
          </a:p>
          <a:p>
            <a:pPr marL="0" indent="0">
              <a:buNone/>
            </a:pPr>
            <a:r>
              <a:rPr lang="nb-NO" sz="1400" b="1" dirty="0"/>
              <a:t>Folketrygden</a:t>
            </a:r>
            <a:r>
              <a:rPr lang="nb-NO" sz="1400" dirty="0"/>
              <a:t> = offentlig trygdeordning for personer som bor eller jobber i Norge, eller som tidligere har bodd eller jobbet i Norge. Grunnlaget i det sosiale og økonomiske støttesystemet i Norge.</a:t>
            </a:r>
          </a:p>
          <a:p>
            <a:pPr marL="0" indent="0">
              <a:buNone/>
            </a:pPr>
            <a:endParaRPr lang="nb-NO" sz="1400" dirty="0"/>
          </a:p>
          <a:p>
            <a:pPr marL="0" indent="0">
              <a:buNone/>
            </a:pPr>
            <a:r>
              <a:rPr lang="nb-NO" sz="1400" b="1" dirty="0"/>
              <a:t>Folketrygdens grunnbeløp (G) </a:t>
            </a:r>
            <a:r>
              <a:rPr lang="nb-NO" sz="1400" dirty="0"/>
              <a:t>= beløp som benyttes ved beregning av folketrygdens pensjoner og andre rettigheter, og som blir justert hvert år per 1. mai. Fra 1.5.20 = kr 101 351</a:t>
            </a:r>
          </a:p>
          <a:p>
            <a:pPr marL="0" indent="0">
              <a:buNone/>
            </a:pPr>
            <a:endParaRPr lang="nb-NO" sz="1400" dirty="0"/>
          </a:p>
          <a:p>
            <a:pPr marL="0" indent="0">
              <a:buNone/>
            </a:pPr>
            <a:endParaRPr lang="nb-NO" sz="1600" dirty="0"/>
          </a:p>
          <a:p>
            <a:pPr marL="0" indent="0">
              <a:buNone/>
            </a:pPr>
            <a:endParaRPr lang="nb-NO" sz="1600" dirty="0"/>
          </a:p>
          <a:p>
            <a:pPr marL="0" indent="0">
              <a:buNone/>
            </a:pPr>
            <a:endParaRPr lang="nb-NO" sz="1600" dirty="0"/>
          </a:p>
        </p:txBody>
      </p:sp>
      <p:sp>
        <p:nvSpPr>
          <p:cNvPr id="4" name="Plassholder for lysbildenummer 3">
            <a:extLst>
              <a:ext uri="{FF2B5EF4-FFF2-40B4-BE49-F238E27FC236}">
                <a16:creationId xmlns:a16="http://schemas.microsoft.com/office/drawing/2014/main" id="{A88EE898-07D5-4C6D-82F6-8D21D21EF5AC}"/>
              </a:ext>
            </a:extLst>
          </p:cNvPr>
          <p:cNvSpPr>
            <a:spLocks noGrp="1"/>
          </p:cNvSpPr>
          <p:nvPr>
            <p:ph type="sldNum" sz="quarter" idx="12"/>
          </p:nvPr>
        </p:nvSpPr>
        <p:spPr/>
        <p:txBody>
          <a:bodyPr/>
          <a:lstStyle/>
          <a:p>
            <a:pPr>
              <a:defRPr/>
            </a:pPr>
            <a:fld id="{0A661FC8-99D7-4A13-95DA-563734AD9EF5}" type="slidenum">
              <a:rPr lang="nb-NO" altLang="nb-NO" smtClean="0"/>
              <a:pPr>
                <a:defRPr/>
              </a:pPr>
              <a:t>15</a:t>
            </a:fld>
            <a:endParaRPr lang="nb-NO" altLang="nb-NO" dirty="0"/>
          </a:p>
        </p:txBody>
      </p:sp>
    </p:spTree>
    <p:extLst>
      <p:ext uri="{BB962C8B-B14F-4D97-AF65-F5344CB8AC3E}">
        <p14:creationId xmlns:p14="http://schemas.microsoft.com/office/powerpoint/2010/main" val="2177652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438C1F-9C57-4D86-BC43-8FBE32BADDD5}"/>
              </a:ext>
            </a:extLst>
          </p:cNvPr>
          <p:cNvSpPr>
            <a:spLocks noGrp="1"/>
          </p:cNvSpPr>
          <p:nvPr>
            <p:ph type="title"/>
          </p:nvPr>
        </p:nvSpPr>
        <p:spPr>
          <a:xfrm>
            <a:off x="457200" y="274638"/>
            <a:ext cx="8229600" cy="457199"/>
          </a:xfrm>
        </p:spPr>
        <p:txBody>
          <a:bodyPr/>
          <a:lstStyle/>
          <a:p>
            <a:endParaRPr lang="nb-NO" dirty="0"/>
          </a:p>
        </p:txBody>
      </p:sp>
      <p:sp>
        <p:nvSpPr>
          <p:cNvPr id="3" name="Plassholder for innhold 2">
            <a:extLst>
              <a:ext uri="{FF2B5EF4-FFF2-40B4-BE49-F238E27FC236}">
                <a16:creationId xmlns:a16="http://schemas.microsoft.com/office/drawing/2014/main" id="{EB432421-88B3-4EDA-8093-AB249166A34F}"/>
              </a:ext>
            </a:extLst>
          </p:cNvPr>
          <p:cNvSpPr>
            <a:spLocks noGrp="1"/>
          </p:cNvSpPr>
          <p:nvPr>
            <p:ph idx="1"/>
          </p:nvPr>
        </p:nvSpPr>
        <p:spPr>
          <a:xfrm>
            <a:off x="457200" y="822358"/>
            <a:ext cx="8229600" cy="5884763"/>
          </a:xfrm>
        </p:spPr>
        <p:txBody>
          <a:bodyPr/>
          <a:lstStyle/>
          <a:p>
            <a:pPr marL="0" indent="0">
              <a:buNone/>
            </a:pPr>
            <a:r>
              <a:rPr lang="nb-NO" sz="1400" b="1" dirty="0"/>
              <a:t>Forholdstall</a:t>
            </a:r>
            <a:r>
              <a:rPr lang="nb-NO" sz="1400" dirty="0"/>
              <a:t> = tall som brukes i forbindelse med levealdersjustering for å beregne årlig pensjon for personer som er født i perioden 1943 -1953</a:t>
            </a:r>
          </a:p>
          <a:p>
            <a:pPr marL="0" indent="0">
              <a:buNone/>
            </a:pPr>
            <a:endParaRPr lang="nb-NO" sz="1400" dirty="0"/>
          </a:p>
          <a:p>
            <a:pPr marL="0" indent="0">
              <a:buNone/>
            </a:pPr>
            <a:r>
              <a:rPr lang="nb-NO" sz="1400" b="1" dirty="0"/>
              <a:t>Fratredelsesdato</a:t>
            </a:r>
            <a:r>
              <a:rPr lang="nb-NO" sz="1400" dirty="0"/>
              <a:t> = siste ansettelsesdag for en medarbeider som slutter i en bedrift</a:t>
            </a:r>
          </a:p>
          <a:p>
            <a:pPr marL="0" indent="0">
              <a:buNone/>
            </a:pPr>
            <a:endParaRPr lang="nn-NO" sz="1400" b="1" dirty="0"/>
          </a:p>
          <a:p>
            <a:pPr marL="0" indent="0">
              <a:buNone/>
            </a:pPr>
            <a:r>
              <a:rPr lang="nn-NO" sz="1400" b="1" dirty="0"/>
              <a:t>Individuell garanti = </a:t>
            </a:r>
            <a:r>
              <a:rPr lang="nn-NO" sz="1400" dirty="0"/>
              <a:t>for deg som er født til og med 1958. Det betyr at du kan få et tillegg for å sikre at samlet alderspensjon fra folketrygden og offentlig pensjonsordning </a:t>
            </a:r>
            <a:r>
              <a:rPr lang="nn-NO" sz="1400" dirty="0" err="1"/>
              <a:t>tilsammen</a:t>
            </a:r>
            <a:r>
              <a:rPr lang="nn-NO" sz="1400" dirty="0"/>
              <a:t> </a:t>
            </a:r>
            <a:r>
              <a:rPr lang="nb-NO" sz="1400" dirty="0"/>
              <a:t>utgjør</a:t>
            </a:r>
            <a:r>
              <a:rPr lang="nn-NO" sz="1400" dirty="0"/>
              <a:t> minst 66 prosent av pensjonsgrunnlaget</a:t>
            </a:r>
          </a:p>
          <a:p>
            <a:pPr marL="0" indent="0">
              <a:buNone/>
            </a:pPr>
            <a:endParaRPr lang="nb-NO" sz="1400" dirty="0"/>
          </a:p>
          <a:p>
            <a:pPr marL="0" indent="0">
              <a:buNone/>
            </a:pPr>
            <a:r>
              <a:rPr lang="nb-NO" sz="1400" b="1" dirty="0"/>
              <a:t>Levealdersjustering</a:t>
            </a:r>
            <a:r>
              <a:rPr lang="nb-NO" sz="1400" dirty="0"/>
              <a:t> = fastsettelse av årlig pensjon basert på forventet levealder for ett bestemt årskull. Gjelder for alle som er født i 1943 og senere</a:t>
            </a:r>
          </a:p>
          <a:p>
            <a:pPr marL="0" indent="0">
              <a:buNone/>
            </a:pPr>
            <a:endParaRPr lang="nb-NO" sz="1400" dirty="0"/>
          </a:p>
          <a:p>
            <a:pPr marL="0" indent="0">
              <a:buNone/>
            </a:pPr>
            <a:r>
              <a:rPr lang="nb-NO" sz="1400" b="1" dirty="0"/>
              <a:t>Løpende pensjon </a:t>
            </a:r>
            <a:r>
              <a:rPr lang="nb-NO" sz="1400" dirty="0"/>
              <a:t>= pensjon under utbetaling  </a:t>
            </a:r>
          </a:p>
          <a:p>
            <a:pPr marL="0" indent="0">
              <a:buNone/>
            </a:pPr>
            <a:endParaRPr lang="nb-NO" sz="1400" dirty="0"/>
          </a:p>
          <a:p>
            <a:pPr marL="0" indent="0">
              <a:buNone/>
            </a:pPr>
            <a:r>
              <a:rPr lang="nb-NO" sz="1400" b="1" dirty="0"/>
              <a:t>Medlem</a:t>
            </a:r>
            <a:r>
              <a:rPr lang="nb-NO" sz="1400" dirty="0"/>
              <a:t> = person som er med i en pensjonsordning</a:t>
            </a:r>
          </a:p>
          <a:p>
            <a:pPr marL="0" indent="0">
              <a:buNone/>
            </a:pPr>
            <a:r>
              <a:rPr lang="nb-NO" sz="1400" b="1" dirty="0"/>
              <a:t>Medlemstid</a:t>
            </a:r>
            <a:r>
              <a:rPr lang="nb-NO" sz="1400" dirty="0"/>
              <a:t> = tid en ansatt har vært medlem i en tjenestepensjonsordning</a:t>
            </a:r>
          </a:p>
          <a:p>
            <a:pPr marL="0" indent="0">
              <a:buNone/>
            </a:pPr>
            <a:endParaRPr lang="nb-NO" sz="1400" dirty="0"/>
          </a:p>
          <a:p>
            <a:pPr marL="0" indent="0">
              <a:buNone/>
            </a:pPr>
            <a:r>
              <a:rPr lang="nb-NO" sz="1400" b="1" dirty="0"/>
              <a:t>Minste pensjonsnivå </a:t>
            </a:r>
            <a:r>
              <a:rPr lang="nb-NO" sz="1400" dirty="0"/>
              <a:t>= minste nivå på alderspensjon fra folketrygden etter gamle opptjeningsregler, tidligere kalt minstepensjon</a:t>
            </a:r>
          </a:p>
          <a:p>
            <a:pPr marL="0" indent="0">
              <a:buNone/>
            </a:pPr>
            <a:endParaRPr lang="nb-NO" sz="1400" dirty="0"/>
          </a:p>
          <a:p>
            <a:pPr marL="0" indent="0">
              <a:buNone/>
            </a:pPr>
            <a:r>
              <a:rPr lang="nb-NO" sz="1400" b="1" dirty="0"/>
              <a:t>Opptjeningsregler</a:t>
            </a:r>
            <a:r>
              <a:rPr lang="nb-NO" sz="1400" dirty="0"/>
              <a:t> = regler for hvordan sparing til pensjon skal foregå i en pensjonsordning. For eksempel er full opptjening i offentlig pensjonsordning 30 år for årskull født i 1962 og tidligere</a:t>
            </a:r>
          </a:p>
          <a:p>
            <a:pPr marL="0" indent="0">
              <a:buNone/>
            </a:pPr>
            <a:endParaRPr lang="nb-NO" sz="1400" dirty="0"/>
          </a:p>
          <a:p>
            <a:pPr marL="0" indent="0">
              <a:buNone/>
            </a:pPr>
            <a:r>
              <a:rPr lang="nb-NO" sz="1400" b="1" dirty="0"/>
              <a:t>Pensjon</a:t>
            </a:r>
            <a:r>
              <a:rPr lang="nb-NO" sz="1400" dirty="0"/>
              <a:t> = regelmessig utbetaling av en opparbeidet økonomisk rettighet</a:t>
            </a:r>
          </a:p>
          <a:p>
            <a:pPr marL="0" indent="0">
              <a:buNone/>
            </a:pPr>
            <a:endParaRPr lang="nb-NO" sz="1600" dirty="0"/>
          </a:p>
        </p:txBody>
      </p:sp>
      <p:sp>
        <p:nvSpPr>
          <p:cNvPr id="4" name="Plassholder for lysbildenummer 3">
            <a:extLst>
              <a:ext uri="{FF2B5EF4-FFF2-40B4-BE49-F238E27FC236}">
                <a16:creationId xmlns:a16="http://schemas.microsoft.com/office/drawing/2014/main" id="{A47152C9-8A40-4CE7-87DD-D34999262040}"/>
              </a:ext>
            </a:extLst>
          </p:cNvPr>
          <p:cNvSpPr>
            <a:spLocks noGrp="1"/>
          </p:cNvSpPr>
          <p:nvPr>
            <p:ph type="sldNum" sz="quarter" idx="12"/>
          </p:nvPr>
        </p:nvSpPr>
        <p:spPr/>
        <p:txBody>
          <a:bodyPr/>
          <a:lstStyle/>
          <a:p>
            <a:pPr>
              <a:defRPr/>
            </a:pPr>
            <a:fld id="{0A661FC8-99D7-4A13-95DA-563734AD9EF5}" type="slidenum">
              <a:rPr lang="nb-NO" altLang="nb-NO" smtClean="0"/>
              <a:pPr>
                <a:defRPr/>
              </a:pPr>
              <a:t>16</a:t>
            </a:fld>
            <a:endParaRPr lang="nb-NO" altLang="nb-NO" dirty="0"/>
          </a:p>
        </p:txBody>
      </p:sp>
      <p:pic>
        <p:nvPicPr>
          <p:cNvPr id="5" name="Bilde 4">
            <a:extLst>
              <a:ext uri="{FF2B5EF4-FFF2-40B4-BE49-F238E27FC236}">
                <a16:creationId xmlns:a16="http://schemas.microsoft.com/office/drawing/2014/main" id="{3CC598D1-5EE2-46A7-9DD0-B7346CB4C8E6}"/>
              </a:ext>
            </a:extLst>
          </p:cNvPr>
          <p:cNvPicPr>
            <a:picLocks noChangeAspect="1"/>
          </p:cNvPicPr>
          <p:nvPr/>
        </p:nvPicPr>
        <p:blipFill>
          <a:blip r:embed="rId2"/>
          <a:stretch>
            <a:fillRect/>
          </a:stretch>
        </p:blipFill>
        <p:spPr>
          <a:xfrm>
            <a:off x="6680341" y="3408035"/>
            <a:ext cx="933450" cy="1223963"/>
          </a:xfrm>
          <a:prstGeom prst="rect">
            <a:avLst/>
          </a:prstGeom>
        </p:spPr>
      </p:pic>
    </p:spTree>
    <p:extLst>
      <p:ext uri="{BB962C8B-B14F-4D97-AF65-F5344CB8AC3E}">
        <p14:creationId xmlns:p14="http://schemas.microsoft.com/office/powerpoint/2010/main" val="3785749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94FCD1-7970-45C9-9A73-5C2D4D48E87E}"/>
              </a:ext>
            </a:extLst>
          </p:cNvPr>
          <p:cNvSpPr>
            <a:spLocks noGrp="1"/>
          </p:cNvSpPr>
          <p:nvPr>
            <p:ph type="title"/>
          </p:nvPr>
        </p:nvSpPr>
        <p:spPr>
          <a:xfrm>
            <a:off x="457200" y="274638"/>
            <a:ext cx="8229600" cy="490066"/>
          </a:xfrm>
        </p:spPr>
        <p:txBody>
          <a:bodyPr/>
          <a:lstStyle/>
          <a:p>
            <a:endParaRPr lang="nb-NO" dirty="0"/>
          </a:p>
        </p:txBody>
      </p:sp>
      <p:sp>
        <p:nvSpPr>
          <p:cNvPr id="3" name="Plassholder for innhold 2">
            <a:extLst>
              <a:ext uri="{FF2B5EF4-FFF2-40B4-BE49-F238E27FC236}">
                <a16:creationId xmlns:a16="http://schemas.microsoft.com/office/drawing/2014/main" id="{D281F497-7D20-4504-BD67-9C34B4C14E4E}"/>
              </a:ext>
            </a:extLst>
          </p:cNvPr>
          <p:cNvSpPr>
            <a:spLocks noGrp="1"/>
          </p:cNvSpPr>
          <p:nvPr>
            <p:ph idx="1"/>
          </p:nvPr>
        </p:nvSpPr>
        <p:spPr>
          <a:xfrm>
            <a:off x="457200" y="908719"/>
            <a:ext cx="8229600" cy="5812755"/>
          </a:xfrm>
        </p:spPr>
        <p:txBody>
          <a:bodyPr/>
          <a:lstStyle/>
          <a:p>
            <a:pPr marL="0" indent="0">
              <a:buNone/>
            </a:pPr>
            <a:r>
              <a:rPr lang="nb-NO" sz="1400" b="1" dirty="0"/>
              <a:t>Pensjonistlønn</a:t>
            </a:r>
            <a:r>
              <a:rPr lang="nb-NO" sz="1400" dirty="0"/>
              <a:t> = alderspensjonister kan inngå avtale med offentlig arbeidsgiver om ekstrajobb på visse vilkår. Du kan da som hovedregel jobbe uten at din alderspensjon skal reduseres. </a:t>
            </a:r>
          </a:p>
          <a:p>
            <a:pPr marL="0" indent="0">
              <a:buNone/>
            </a:pPr>
            <a:endParaRPr lang="nb-NO" sz="1400" dirty="0"/>
          </a:p>
          <a:p>
            <a:pPr marL="0" indent="0">
              <a:buNone/>
            </a:pPr>
            <a:r>
              <a:rPr lang="nb-NO" sz="1400" b="1" dirty="0"/>
              <a:t>Pensjonsavtale</a:t>
            </a:r>
            <a:r>
              <a:rPr lang="nb-NO" sz="1400" dirty="0"/>
              <a:t> = forsikringsavtale der oppspart beløp skal utbetales som pensjon. Avtalen kan være kollektiv (omfatter en definert gruppe) eller individuell (omfatter én person) </a:t>
            </a:r>
          </a:p>
          <a:p>
            <a:pPr marL="0" indent="0">
              <a:buNone/>
            </a:pPr>
            <a:endParaRPr lang="nb-NO" sz="1400" b="1" dirty="0"/>
          </a:p>
          <a:p>
            <a:pPr marL="0" indent="0">
              <a:buNone/>
            </a:pPr>
            <a:r>
              <a:rPr lang="nb-NO" sz="1400" b="1" dirty="0"/>
              <a:t>Pensjonsbeholdning</a:t>
            </a:r>
            <a:r>
              <a:rPr lang="nb-NO" sz="1400" dirty="0"/>
              <a:t> = opptjente pensjonsrettigheter i folketrygden fra pensjonsgivende inntekt og annet som gir rett til alderspensjon i form av inntektspensjon. Den nye alderspensjonen i offentlig pensjonsordning – her snakker vi også om pensjonsbeholdning (sparegris)</a:t>
            </a:r>
          </a:p>
          <a:p>
            <a:pPr marL="0" indent="0">
              <a:buNone/>
            </a:pPr>
            <a:endParaRPr lang="nb-NO" sz="1400" dirty="0"/>
          </a:p>
          <a:p>
            <a:pPr marL="0" indent="0">
              <a:buNone/>
            </a:pPr>
            <a:r>
              <a:rPr lang="nb-NO" sz="1400" b="1" dirty="0"/>
              <a:t>Pensjonsgivende tjenestetid </a:t>
            </a:r>
            <a:r>
              <a:rPr lang="nb-NO" sz="1400" dirty="0"/>
              <a:t>= ansettelsestid som gir opptjening av pensjon</a:t>
            </a:r>
          </a:p>
          <a:p>
            <a:pPr marL="0" indent="0">
              <a:buNone/>
            </a:pPr>
            <a:endParaRPr lang="nb-NO" sz="1400" dirty="0"/>
          </a:p>
          <a:p>
            <a:pPr marL="0" indent="0">
              <a:buNone/>
            </a:pPr>
            <a:r>
              <a:rPr lang="nb-NO" sz="1400" b="1" dirty="0"/>
              <a:t>Pensjonsgrunnlag</a:t>
            </a:r>
            <a:r>
              <a:rPr lang="nb-NO" sz="1400" dirty="0"/>
              <a:t> = lønn som pensjon skal beregnes ut fra </a:t>
            </a:r>
          </a:p>
          <a:p>
            <a:pPr marL="0" indent="0">
              <a:buNone/>
            </a:pPr>
            <a:endParaRPr lang="nb-NO" sz="1400" dirty="0"/>
          </a:p>
          <a:p>
            <a:pPr marL="0" indent="0">
              <a:buNone/>
            </a:pPr>
            <a:r>
              <a:rPr lang="nb-NO" sz="1400" b="1" dirty="0"/>
              <a:t>Pensjonskasse</a:t>
            </a:r>
            <a:r>
              <a:rPr lang="nb-NO" sz="1400" dirty="0"/>
              <a:t> = leverandør som forvalter én eller flere kollektive pensjonsordninger på vegne av private eller offentlige virksomheter eller kommuner</a:t>
            </a:r>
          </a:p>
          <a:p>
            <a:pPr marL="0" indent="0">
              <a:buNone/>
            </a:pPr>
            <a:endParaRPr lang="nb-NO" sz="1400" dirty="0"/>
          </a:p>
          <a:p>
            <a:pPr marL="0" indent="0">
              <a:buNone/>
            </a:pPr>
            <a:r>
              <a:rPr lang="nb-NO" sz="1400" b="1" dirty="0"/>
              <a:t>Pensjonsordning</a:t>
            </a:r>
            <a:r>
              <a:rPr lang="nb-NO" sz="1400" dirty="0"/>
              <a:t> = pensjonsavtale kjøpt av en bedrift på vegne av medarbeiderne. Omfatter alderspensjon og eventuelt etterlattepensjon, barnepensjon og/eller uførepensjon.</a:t>
            </a:r>
          </a:p>
          <a:p>
            <a:pPr marL="0" indent="0">
              <a:spcBef>
                <a:spcPts val="0"/>
              </a:spcBef>
              <a:buNone/>
            </a:pPr>
            <a:endParaRPr lang="nb-NO" sz="1400" b="1" dirty="0"/>
          </a:p>
          <a:p>
            <a:pPr marL="0" indent="0">
              <a:buNone/>
            </a:pPr>
            <a:r>
              <a:rPr lang="nb-NO" sz="1400" b="1" dirty="0"/>
              <a:t>Pensjonsrettighet </a:t>
            </a:r>
            <a:r>
              <a:rPr lang="nb-NO" sz="1400" dirty="0"/>
              <a:t>= rett til pensjon fra en pensjonsavtale</a:t>
            </a:r>
          </a:p>
          <a:p>
            <a:pPr marL="0" indent="0">
              <a:buNone/>
            </a:pPr>
            <a:endParaRPr lang="nb-NO" sz="1400" dirty="0"/>
          </a:p>
          <a:p>
            <a:pPr marL="0" indent="0">
              <a:buNone/>
            </a:pPr>
            <a:r>
              <a:rPr lang="nb-NO" sz="1400" b="1" dirty="0"/>
              <a:t>Pensjonsytelse</a:t>
            </a:r>
            <a:r>
              <a:rPr lang="nb-NO" sz="1400" dirty="0"/>
              <a:t> = utbetaling fra en pensjonsordning. I offentlig pensjonsordning er pensjonsytelsene AFP, alderspensjon, uførepensjon og etterlattepensjon</a:t>
            </a:r>
          </a:p>
          <a:p>
            <a:pPr marL="0" indent="0">
              <a:buNone/>
            </a:pPr>
            <a:endParaRPr lang="nb-NO" sz="1400" dirty="0"/>
          </a:p>
          <a:p>
            <a:pPr marL="0" indent="0">
              <a:buNone/>
            </a:pPr>
            <a:endParaRPr lang="nb-NO" sz="1600" dirty="0"/>
          </a:p>
        </p:txBody>
      </p:sp>
      <p:sp>
        <p:nvSpPr>
          <p:cNvPr id="4" name="Plassholder for lysbildenummer 3">
            <a:extLst>
              <a:ext uri="{FF2B5EF4-FFF2-40B4-BE49-F238E27FC236}">
                <a16:creationId xmlns:a16="http://schemas.microsoft.com/office/drawing/2014/main" id="{498673A7-C158-4EC8-82F2-3A2B6DCB9D52}"/>
              </a:ext>
            </a:extLst>
          </p:cNvPr>
          <p:cNvSpPr>
            <a:spLocks noGrp="1"/>
          </p:cNvSpPr>
          <p:nvPr>
            <p:ph type="sldNum" sz="quarter" idx="12"/>
          </p:nvPr>
        </p:nvSpPr>
        <p:spPr/>
        <p:txBody>
          <a:bodyPr/>
          <a:lstStyle/>
          <a:p>
            <a:pPr>
              <a:defRPr/>
            </a:pPr>
            <a:fld id="{0A661FC8-99D7-4A13-95DA-563734AD9EF5}" type="slidenum">
              <a:rPr lang="nb-NO" altLang="nb-NO" smtClean="0"/>
              <a:pPr>
                <a:defRPr/>
              </a:pPr>
              <a:t>17</a:t>
            </a:fld>
            <a:endParaRPr lang="nb-NO" altLang="nb-NO" dirty="0"/>
          </a:p>
        </p:txBody>
      </p:sp>
    </p:spTree>
    <p:extLst>
      <p:ext uri="{BB962C8B-B14F-4D97-AF65-F5344CB8AC3E}">
        <p14:creationId xmlns:p14="http://schemas.microsoft.com/office/powerpoint/2010/main" val="2093352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5EA743-1DD4-4298-BB0D-DA1EA78F6800}"/>
              </a:ext>
            </a:extLst>
          </p:cNvPr>
          <p:cNvSpPr>
            <a:spLocks noGrp="1"/>
          </p:cNvSpPr>
          <p:nvPr>
            <p:ph type="title"/>
          </p:nvPr>
        </p:nvSpPr>
        <p:spPr>
          <a:xfrm>
            <a:off x="457200" y="274638"/>
            <a:ext cx="8229600" cy="562074"/>
          </a:xfrm>
        </p:spPr>
        <p:txBody>
          <a:bodyPr/>
          <a:lstStyle/>
          <a:p>
            <a:endParaRPr lang="nb-NO" dirty="0"/>
          </a:p>
        </p:txBody>
      </p:sp>
      <p:sp>
        <p:nvSpPr>
          <p:cNvPr id="3" name="Plassholder for innhold 2">
            <a:extLst>
              <a:ext uri="{FF2B5EF4-FFF2-40B4-BE49-F238E27FC236}">
                <a16:creationId xmlns:a16="http://schemas.microsoft.com/office/drawing/2014/main" id="{0F919367-183B-4DBC-9E04-D2FA720985B6}"/>
              </a:ext>
            </a:extLst>
          </p:cNvPr>
          <p:cNvSpPr>
            <a:spLocks noGrp="1"/>
          </p:cNvSpPr>
          <p:nvPr>
            <p:ph idx="1"/>
          </p:nvPr>
        </p:nvSpPr>
        <p:spPr>
          <a:xfrm>
            <a:off x="457200" y="836712"/>
            <a:ext cx="8229600" cy="5289451"/>
          </a:xfrm>
        </p:spPr>
        <p:txBody>
          <a:bodyPr/>
          <a:lstStyle/>
          <a:p>
            <a:pPr marL="0" indent="0">
              <a:buNone/>
            </a:pPr>
            <a:endParaRPr lang="nb-NO" sz="1600" b="1" dirty="0"/>
          </a:p>
          <a:p>
            <a:pPr marL="0" indent="0">
              <a:buNone/>
            </a:pPr>
            <a:r>
              <a:rPr lang="nb-NO" sz="1400" b="1" dirty="0"/>
              <a:t>Påslagsordning</a:t>
            </a:r>
            <a:r>
              <a:rPr lang="nb-NO" sz="1400" dirty="0"/>
              <a:t> = benevningen på ny AFP og alderspensjon for medlemmer født i 1963 og senere – </a:t>
            </a:r>
            <a:r>
              <a:rPr lang="nb-NO" sz="1400"/>
              <a:t>regelverket trådte </a:t>
            </a:r>
            <a:r>
              <a:rPr lang="nb-NO" sz="1400" dirty="0"/>
              <a:t>i kraft 1.1.2020</a:t>
            </a:r>
            <a:endParaRPr lang="nb-NO" sz="1400" b="1" dirty="0"/>
          </a:p>
          <a:p>
            <a:pPr marL="0" indent="0">
              <a:buNone/>
            </a:pPr>
            <a:endParaRPr lang="nb-NO" sz="1400" b="1" dirty="0"/>
          </a:p>
          <a:p>
            <a:pPr marL="0" indent="0">
              <a:buNone/>
            </a:pPr>
            <a:r>
              <a:rPr lang="nb-NO" sz="1400" b="1" dirty="0"/>
              <a:t>Regulering av pensjon </a:t>
            </a:r>
            <a:r>
              <a:rPr lang="nb-NO" sz="1400" dirty="0"/>
              <a:t>= en økning av pensjon i samsvar med den vanlige lønnsveksten. Skjer hvert år med tilbakevirkende kraft fra 1. mai. Alderspensjoner som er under opptjening, dvs. før uttak reguleres med G, mens løpende alderspensjoner reguleres med G fratrukket 0,75 % </a:t>
            </a:r>
            <a:endParaRPr lang="nb-NO" sz="1400" b="1" dirty="0"/>
          </a:p>
          <a:p>
            <a:pPr marL="0" indent="0">
              <a:buNone/>
            </a:pPr>
            <a:endParaRPr lang="nb-NO" sz="1400" b="1" dirty="0"/>
          </a:p>
          <a:p>
            <a:pPr marL="0" indent="0">
              <a:buNone/>
            </a:pPr>
            <a:r>
              <a:rPr lang="nb-NO" sz="1400" b="1" dirty="0"/>
              <a:t>Samordning</a:t>
            </a:r>
            <a:r>
              <a:rPr lang="nb-NO" sz="1400" dirty="0"/>
              <a:t> = fordeling av samlet pensjon mellom folketrygden og offentlige tjenestepensjonsordninger Pensjonen fra folketrygden betales fullt ut, mens offentlig tjenestepensjon reduseres etter bestemmelsene i samordningsloven</a:t>
            </a:r>
          </a:p>
          <a:p>
            <a:pPr marL="0" indent="0">
              <a:buNone/>
            </a:pPr>
            <a:endParaRPr lang="nb-NO" sz="1400" dirty="0"/>
          </a:p>
          <a:p>
            <a:pPr marL="0" indent="0">
              <a:buNone/>
            </a:pPr>
            <a:r>
              <a:rPr lang="nb-NO" sz="1400" b="1" dirty="0"/>
              <a:t>Særaldersgrense</a:t>
            </a:r>
            <a:r>
              <a:rPr lang="nb-NO" sz="1400" dirty="0"/>
              <a:t> = stillingsbestemt aldersgrense i enkelte yrker, eks hjelpepleier, renholdere og miljøterapeuter som har 65 år</a:t>
            </a:r>
          </a:p>
          <a:p>
            <a:pPr marL="0" indent="0">
              <a:buNone/>
            </a:pPr>
            <a:endParaRPr lang="nb-NO" sz="1400" dirty="0"/>
          </a:p>
          <a:p>
            <a:pPr marL="0" indent="0">
              <a:buNone/>
            </a:pPr>
            <a:r>
              <a:rPr lang="nb-NO" sz="1400" b="1" dirty="0"/>
              <a:t>Tjenestepensjonsordning</a:t>
            </a:r>
            <a:r>
              <a:rPr lang="nb-NO" sz="1400" dirty="0"/>
              <a:t> = en obligatorisk ordning der arbeidsgiver sparer til pensjon for sine ansatte. Pensjonsordningen er lik for alle ansatte i offentlig sektor.</a:t>
            </a:r>
          </a:p>
          <a:p>
            <a:pPr marL="0" indent="0">
              <a:buNone/>
            </a:pPr>
            <a:endParaRPr lang="nb-NO" sz="1400" dirty="0"/>
          </a:p>
          <a:p>
            <a:pPr marL="0" indent="0">
              <a:buNone/>
            </a:pPr>
            <a:r>
              <a:rPr lang="nb-NO" sz="1400" b="1" dirty="0"/>
              <a:t>Uførepensjon</a:t>
            </a:r>
            <a:r>
              <a:rPr lang="nb-NO" sz="1400" dirty="0"/>
              <a:t> = pensjon som utbetales ved uførhet. Utbetalingen kan komme fra folketrygden (uføretrygd eller arbeidsavklaringspenger), tjenestepensjonsordning og/eller uføreforsikring.</a:t>
            </a:r>
          </a:p>
          <a:p>
            <a:pPr marL="0" indent="0">
              <a:buNone/>
            </a:pPr>
            <a:endParaRPr lang="nb-NO" sz="1400" dirty="0"/>
          </a:p>
          <a:p>
            <a:pPr marL="0" indent="0">
              <a:buNone/>
            </a:pPr>
            <a:r>
              <a:rPr lang="nb-NO" sz="1400" b="1" dirty="0"/>
              <a:t>85-årsregelen</a:t>
            </a:r>
            <a:r>
              <a:rPr lang="nb-NO" sz="1400" dirty="0"/>
              <a:t> = Gjelder kun medlemmer med særaldersgrense - kan ta ut alderspensjon fra 62 år (gitt særalder 65 år) hvis du har minst 23 års medlemstid i offentlig pensjonsordning (62+23 = 85)</a:t>
            </a:r>
            <a:endParaRPr lang="nb-NO" sz="1400" b="1" dirty="0"/>
          </a:p>
        </p:txBody>
      </p:sp>
      <p:sp>
        <p:nvSpPr>
          <p:cNvPr id="4" name="Plassholder for lysbildenummer 3">
            <a:extLst>
              <a:ext uri="{FF2B5EF4-FFF2-40B4-BE49-F238E27FC236}">
                <a16:creationId xmlns:a16="http://schemas.microsoft.com/office/drawing/2014/main" id="{A166BDBE-3A03-4FBF-A4A3-831A03E47516}"/>
              </a:ext>
            </a:extLst>
          </p:cNvPr>
          <p:cNvSpPr>
            <a:spLocks noGrp="1"/>
          </p:cNvSpPr>
          <p:nvPr>
            <p:ph type="sldNum" sz="quarter" idx="12"/>
          </p:nvPr>
        </p:nvSpPr>
        <p:spPr/>
        <p:txBody>
          <a:bodyPr/>
          <a:lstStyle/>
          <a:p>
            <a:pPr>
              <a:defRPr/>
            </a:pPr>
            <a:fld id="{0A661FC8-99D7-4A13-95DA-563734AD9EF5}" type="slidenum">
              <a:rPr lang="nb-NO" altLang="nb-NO" smtClean="0"/>
              <a:pPr>
                <a:defRPr/>
              </a:pPr>
              <a:t>18</a:t>
            </a:fld>
            <a:endParaRPr lang="nb-NO" altLang="nb-NO" dirty="0"/>
          </a:p>
        </p:txBody>
      </p:sp>
    </p:spTree>
    <p:extLst>
      <p:ext uri="{BB962C8B-B14F-4D97-AF65-F5344CB8AC3E}">
        <p14:creationId xmlns:p14="http://schemas.microsoft.com/office/powerpoint/2010/main" val="2135164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Plassholder for innhold 2">
            <a:extLst>
              <a:ext uri="{FF2B5EF4-FFF2-40B4-BE49-F238E27FC236}">
                <a16:creationId xmlns:a16="http://schemas.microsoft.com/office/drawing/2014/main" id="{9705C107-7C2F-485B-B7C0-50203318605E}"/>
              </a:ext>
            </a:extLst>
          </p:cNvPr>
          <p:cNvSpPr>
            <a:spLocks noGrp="1"/>
          </p:cNvSpPr>
          <p:nvPr>
            <p:ph idx="1"/>
          </p:nvPr>
        </p:nvSpPr>
        <p:spPr/>
        <p:txBody>
          <a:bodyPr/>
          <a:lstStyle/>
          <a:p>
            <a:pPr marL="0" indent="0">
              <a:buNone/>
            </a:pPr>
            <a:r>
              <a:rPr lang="nb-NO" altLang="nb-NO" sz="2400" dirty="0"/>
              <a:t>Du har flere sparegriser til din alderspensjon:</a:t>
            </a:r>
          </a:p>
        </p:txBody>
      </p:sp>
      <p:sp>
        <p:nvSpPr>
          <p:cNvPr id="1032" name="Plassholder for lysbildenummer 3">
            <a:extLst>
              <a:ext uri="{FF2B5EF4-FFF2-40B4-BE49-F238E27FC236}">
                <a16:creationId xmlns:a16="http://schemas.microsoft.com/office/drawing/2014/main" id="{49092CF0-C543-4068-BB43-8C13DEED39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54DF00-E7AC-4033-B35C-E24962F34F8D}" type="slidenum">
              <a:rPr lang="nb-NO" altLang="nb-NO" sz="1200" smtClean="0">
                <a:solidFill>
                  <a:srgbClr val="898989"/>
                </a:solidFill>
              </a:rPr>
              <a:pPr>
                <a:spcBef>
                  <a:spcPct val="0"/>
                </a:spcBef>
                <a:buFontTx/>
                <a:buNone/>
              </a:pPr>
              <a:t>2</a:t>
            </a:fld>
            <a:endParaRPr lang="nb-NO" altLang="nb-NO" sz="1200" dirty="0">
              <a:solidFill>
                <a:srgbClr val="898989"/>
              </a:solidFill>
            </a:endParaRPr>
          </a:p>
        </p:txBody>
      </p:sp>
      <p:sp>
        <p:nvSpPr>
          <p:cNvPr id="1033" name="Rectangle 2">
            <a:extLst>
              <a:ext uri="{FF2B5EF4-FFF2-40B4-BE49-F238E27FC236}">
                <a16:creationId xmlns:a16="http://schemas.microsoft.com/office/drawing/2014/main" id="{AD793F76-5CEB-400A-8B54-34B17427CF22}"/>
              </a:ext>
            </a:extLst>
          </p:cNvPr>
          <p:cNvSpPr txBox="1">
            <a:spLocks noChangeArrowheads="1"/>
          </p:cNvSpPr>
          <p:nvPr/>
        </p:nvSpPr>
        <p:spPr bwMode="auto">
          <a:xfrm>
            <a:off x="446088" y="355600"/>
            <a:ext cx="738346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nb-NO" altLang="nb-NO" b="1" dirty="0"/>
          </a:p>
          <a:p>
            <a:pPr algn="ctr">
              <a:spcBef>
                <a:spcPct val="0"/>
              </a:spcBef>
              <a:buFontTx/>
              <a:buNone/>
            </a:pPr>
            <a:r>
              <a:rPr lang="nb-NO" altLang="nb-NO" b="1" dirty="0"/>
              <a:t>Det norske pensjonssystemet</a:t>
            </a:r>
          </a:p>
        </p:txBody>
      </p:sp>
      <p:sp>
        <p:nvSpPr>
          <p:cNvPr id="1035" name="Text Box 4">
            <a:extLst>
              <a:ext uri="{FF2B5EF4-FFF2-40B4-BE49-F238E27FC236}">
                <a16:creationId xmlns:a16="http://schemas.microsoft.com/office/drawing/2014/main" id="{6A90C09D-EAE9-41B2-9AFD-D8D22B86C1FD}"/>
              </a:ext>
            </a:extLst>
          </p:cNvPr>
          <p:cNvSpPr txBox="1">
            <a:spLocks noChangeArrowheads="1"/>
          </p:cNvSpPr>
          <p:nvPr/>
        </p:nvSpPr>
        <p:spPr bwMode="auto">
          <a:xfrm>
            <a:off x="539551" y="4724400"/>
            <a:ext cx="3383162" cy="1169551"/>
          </a:xfrm>
          <a:prstGeom prst="rect">
            <a:avLst/>
          </a:prstGeom>
          <a:solidFill>
            <a:schemeClr val="accent3">
              <a:lumMod val="75000"/>
            </a:schemeClr>
          </a:solidFill>
          <a:ln>
            <a:noFill/>
          </a:ln>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b-NO" altLang="nb-NO" sz="1400" b="1" dirty="0">
              <a:solidFill>
                <a:schemeClr val="bg1"/>
              </a:solidFill>
              <a:latin typeface="Arial" panose="020B0604020202020204" pitchFamily="34" charset="0"/>
            </a:endParaRPr>
          </a:p>
          <a:p>
            <a:pPr eaLnBrk="1" hangingPunct="1">
              <a:spcBef>
                <a:spcPct val="0"/>
              </a:spcBef>
              <a:buFontTx/>
              <a:buNone/>
            </a:pPr>
            <a:r>
              <a:rPr lang="nb-NO" altLang="nb-NO" sz="1400" b="1" dirty="0">
                <a:solidFill>
                  <a:schemeClr val="bg1"/>
                </a:solidFill>
                <a:latin typeface="Arial" panose="020B0604020202020204" pitchFamily="34" charset="0"/>
              </a:rPr>
              <a:t>Folketrygden, som forvaltes av NAV, er grunnmuren for alle som er bosatt i Norge</a:t>
            </a:r>
          </a:p>
          <a:p>
            <a:pPr eaLnBrk="1" hangingPunct="1">
              <a:spcBef>
                <a:spcPct val="0"/>
              </a:spcBef>
              <a:buFontTx/>
              <a:buNone/>
            </a:pPr>
            <a:endParaRPr lang="nb-NO" altLang="nb-NO" sz="1400" b="1" dirty="0">
              <a:solidFill>
                <a:schemeClr val="bg1"/>
              </a:solidFill>
              <a:latin typeface="Arial" panose="020B0604020202020204" pitchFamily="34" charset="0"/>
            </a:endParaRPr>
          </a:p>
        </p:txBody>
      </p:sp>
      <p:sp>
        <p:nvSpPr>
          <p:cNvPr id="1036" name="Text Box 5">
            <a:extLst>
              <a:ext uri="{FF2B5EF4-FFF2-40B4-BE49-F238E27FC236}">
                <a16:creationId xmlns:a16="http://schemas.microsoft.com/office/drawing/2014/main" id="{2CD94298-400B-4F1E-BA48-CC00F7C1A5BA}"/>
              </a:ext>
            </a:extLst>
          </p:cNvPr>
          <p:cNvSpPr txBox="1">
            <a:spLocks noChangeArrowheads="1"/>
          </p:cNvSpPr>
          <p:nvPr/>
        </p:nvSpPr>
        <p:spPr bwMode="auto">
          <a:xfrm rot="10800000">
            <a:off x="539552" y="3357563"/>
            <a:ext cx="4032448" cy="863600"/>
          </a:xfrm>
          <a:prstGeom prst="rect">
            <a:avLst/>
          </a:prstGeom>
          <a:solidFill>
            <a:schemeClr val="accent3">
              <a:lumMod val="60000"/>
              <a:lumOff val="40000"/>
            </a:schemeClr>
          </a:solidFill>
          <a:ln>
            <a:noFill/>
          </a:ln>
          <a:effectLst/>
        </p:spPr>
        <p:txBody>
          <a:bodyPr rot="10800000"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b-NO" altLang="nb-NO" sz="1400" b="1" dirty="0">
                <a:latin typeface="Arial" panose="020B0604020202020204" pitchFamily="34" charset="0"/>
              </a:rPr>
              <a:t>Obligatorisk tjenestepensjon for privat sektor</a:t>
            </a:r>
          </a:p>
          <a:p>
            <a:pPr eaLnBrk="1" hangingPunct="1">
              <a:spcBef>
                <a:spcPct val="0"/>
              </a:spcBef>
              <a:buFontTx/>
              <a:buNone/>
            </a:pPr>
            <a:endParaRPr lang="nb-NO" altLang="nb-NO" sz="1400" b="1" dirty="0">
              <a:latin typeface="Arial" panose="020B0604020202020204" pitchFamily="34" charset="0"/>
            </a:endParaRPr>
          </a:p>
          <a:p>
            <a:pPr eaLnBrk="1" hangingPunct="1">
              <a:spcBef>
                <a:spcPct val="0"/>
              </a:spcBef>
              <a:buFontTx/>
              <a:buNone/>
            </a:pPr>
            <a:r>
              <a:rPr lang="nb-NO" altLang="nb-NO" sz="1400" b="1" dirty="0">
                <a:latin typeface="Arial" panose="020B0604020202020204" pitchFamily="34" charset="0"/>
              </a:rPr>
              <a:t>Offentlig tjenestepensjon for offentlig sektor</a:t>
            </a:r>
          </a:p>
        </p:txBody>
      </p:sp>
      <p:sp>
        <p:nvSpPr>
          <p:cNvPr id="1037" name="Text Box 6">
            <a:extLst>
              <a:ext uri="{FF2B5EF4-FFF2-40B4-BE49-F238E27FC236}">
                <a16:creationId xmlns:a16="http://schemas.microsoft.com/office/drawing/2014/main" id="{E2FCD8FF-8520-4061-84F2-B02F9852FB08}"/>
              </a:ext>
            </a:extLst>
          </p:cNvPr>
          <p:cNvSpPr txBox="1">
            <a:spLocks noChangeArrowheads="1"/>
          </p:cNvSpPr>
          <p:nvPr/>
        </p:nvSpPr>
        <p:spPr bwMode="auto">
          <a:xfrm rot="10800000">
            <a:off x="539552" y="2394538"/>
            <a:ext cx="4679950" cy="611188"/>
          </a:xfrm>
          <a:prstGeom prst="rect">
            <a:avLst/>
          </a:prstGeom>
          <a:solidFill>
            <a:schemeClr val="accent3">
              <a:lumMod val="20000"/>
              <a:lumOff val="80000"/>
            </a:schemeClr>
          </a:solidFill>
          <a:ln>
            <a:noFill/>
          </a:ln>
          <a:effectLst/>
        </p:spPr>
        <p:txBody>
          <a:bodyPr rot="10800000"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b-NO" altLang="nb-NO" sz="1400" b="1" dirty="0">
                <a:latin typeface="Arial" panose="020B0604020202020204" pitchFamily="34" charset="0"/>
              </a:rPr>
              <a:t> Egen sparing</a:t>
            </a:r>
            <a:endParaRPr lang="nb-NO" altLang="nb-NO" sz="1200" b="1" dirty="0">
              <a:latin typeface="Arial" panose="020B0604020202020204" pitchFamily="34" charset="0"/>
            </a:endParaRPr>
          </a:p>
        </p:txBody>
      </p:sp>
      <p:graphicFrame>
        <p:nvGraphicFramePr>
          <p:cNvPr id="2" name="Diagram 1">
            <a:extLst>
              <a:ext uri="{FF2B5EF4-FFF2-40B4-BE49-F238E27FC236}">
                <a16:creationId xmlns:a16="http://schemas.microsoft.com/office/drawing/2014/main" id="{77BB7E4D-A08C-4FE9-995D-693124267B62}"/>
              </a:ext>
            </a:extLst>
          </p:cNvPr>
          <p:cNvGraphicFramePr/>
          <p:nvPr>
            <p:extLst>
              <p:ext uri="{D42A27DB-BD31-4B8C-83A1-F6EECF244321}">
                <p14:modId xmlns:p14="http://schemas.microsoft.com/office/powerpoint/2010/main" val="756123745"/>
              </p:ext>
            </p:extLst>
          </p:nvPr>
        </p:nvGraphicFramePr>
        <p:xfrm>
          <a:off x="4140200" y="1558925"/>
          <a:ext cx="4689475" cy="4568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9F951F-29EF-4406-8DA5-D768782AF894}"/>
              </a:ext>
            </a:extLst>
          </p:cNvPr>
          <p:cNvSpPr>
            <a:spLocks noGrp="1"/>
          </p:cNvSpPr>
          <p:nvPr>
            <p:ph type="title"/>
          </p:nvPr>
        </p:nvSpPr>
        <p:spPr>
          <a:xfrm>
            <a:off x="457200" y="274638"/>
            <a:ext cx="8229600" cy="1426170"/>
          </a:xfrm>
        </p:spPr>
        <p:txBody>
          <a:bodyPr/>
          <a:lstStyle/>
          <a:p>
            <a:br>
              <a:rPr lang="nb-NO" sz="2800" dirty="0"/>
            </a:br>
            <a:r>
              <a:rPr lang="nb-NO" sz="2400" dirty="0"/>
              <a:t>Den største sparegrisen </a:t>
            </a:r>
            <a:r>
              <a:rPr lang="nb-NO" sz="2800" dirty="0"/>
              <a:t>– </a:t>
            </a:r>
            <a:br>
              <a:rPr lang="nb-NO" sz="2800" dirty="0"/>
            </a:br>
            <a:r>
              <a:rPr lang="nb-NO" sz="2800" dirty="0"/>
              <a:t>alderspensjonen du sparer til i folketrygden</a:t>
            </a:r>
          </a:p>
        </p:txBody>
      </p:sp>
      <p:pic>
        <p:nvPicPr>
          <p:cNvPr id="6" name="Plassholder for innhold 5">
            <a:extLst>
              <a:ext uri="{FF2B5EF4-FFF2-40B4-BE49-F238E27FC236}">
                <a16:creationId xmlns:a16="http://schemas.microsoft.com/office/drawing/2014/main" id="{5078E53E-D8FE-4BC7-B69E-D776133CBF6C}"/>
              </a:ext>
            </a:extLst>
          </p:cNvPr>
          <p:cNvPicPr>
            <a:picLocks noGrp="1" noChangeAspect="1"/>
          </p:cNvPicPr>
          <p:nvPr>
            <p:ph sz="half" idx="1"/>
          </p:nvPr>
        </p:nvPicPr>
        <p:blipFill>
          <a:blip r:embed="rId2"/>
          <a:stretch>
            <a:fillRect/>
          </a:stretch>
        </p:blipFill>
        <p:spPr>
          <a:xfrm>
            <a:off x="742194" y="2852936"/>
            <a:ext cx="2752725" cy="1666875"/>
          </a:xfrm>
          <a:prstGeom prst="rect">
            <a:avLst/>
          </a:prstGeom>
        </p:spPr>
      </p:pic>
      <p:sp>
        <p:nvSpPr>
          <p:cNvPr id="4" name="Plassholder for innhold 3">
            <a:extLst>
              <a:ext uri="{FF2B5EF4-FFF2-40B4-BE49-F238E27FC236}">
                <a16:creationId xmlns:a16="http://schemas.microsoft.com/office/drawing/2014/main" id="{4662FF81-4846-4287-B2F3-FC9663CBC244}"/>
              </a:ext>
            </a:extLst>
          </p:cNvPr>
          <p:cNvSpPr>
            <a:spLocks noGrp="1"/>
          </p:cNvSpPr>
          <p:nvPr>
            <p:ph sz="half" idx="2"/>
          </p:nvPr>
        </p:nvSpPr>
        <p:spPr>
          <a:xfrm>
            <a:off x="3779912" y="1916832"/>
            <a:ext cx="4906888" cy="4536504"/>
          </a:xfrm>
        </p:spPr>
        <p:txBody>
          <a:bodyPr/>
          <a:lstStyle/>
          <a:p>
            <a:pPr marL="0" indent="0">
              <a:buNone/>
            </a:pPr>
            <a:r>
              <a:rPr lang="nb-NO" altLang="nb-NO" sz="1800" b="1" dirty="0"/>
              <a:t>Sparing til alderspensjon</a:t>
            </a:r>
          </a:p>
          <a:p>
            <a:r>
              <a:rPr lang="nb-NO" altLang="nb-NO" sz="1800" dirty="0"/>
              <a:t>Folketrygden omfatter alle som er bosatt i Norge, ble innført 1.1.1967</a:t>
            </a:r>
          </a:p>
          <a:p>
            <a:r>
              <a:rPr lang="nb-NO" altLang="nb-NO" sz="1800" dirty="0"/>
              <a:t>Pensjonen tjenes opp mellom 13 og 75 år</a:t>
            </a:r>
          </a:p>
          <a:p>
            <a:r>
              <a:rPr lang="nb-NO" sz="1800" dirty="0"/>
              <a:t>Pensjonen tjenes opp med </a:t>
            </a:r>
            <a:r>
              <a:rPr lang="nb-NO" sz="1800" dirty="0">
                <a:solidFill>
                  <a:srgbClr val="0070C0"/>
                </a:solidFill>
              </a:rPr>
              <a:t>18,1</a:t>
            </a:r>
            <a:r>
              <a:rPr lang="nb-NO" sz="1800" dirty="0"/>
              <a:t>% av lønn per år</a:t>
            </a:r>
          </a:p>
          <a:p>
            <a:r>
              <a:rPr lang="nb-NO" altLang="nb-NO" sz="1800" dirty="0"/>
              <a:t>Det bygges opp til en pensjonsbeholdning/sparegris</a:t>
            </a:r>
          </a:p>
          <a:p>
            <a:r>
              <a:rPr lang="nb-NO" sz="1800" dirty="0"/>
              <a:t>All inntekt (lønn) teller, og alle år teller</a:t>
            </a:r>
          </a:p>
          <a:p>
            <a:endParaRPr lang="nb-NO" sz="1800" dirty="0"/>
          </a:p>
          <a:p>
            <a:pPr marL="0" indent="0">
              <a:buNone/>
            </a:pPr>
            <a:r>
              <a:rPr lang="nb-NO" sz="1800" b="1" dirty="0"/>
              <a:t>Utbetaling av alderspensjon</a:t>
            </a:r>
          </a:p>
          <a:p>
            <a:r>
              <a:rPr lang="nb-NO" altLang="nb-NO" sz="1800" dirty="0"/>
              <a:t>Årlig pensjon = din beholdning som deles på gjenstående leveår – livsvarig utbetaling</a:t>
            </a:r>
          </a:p>
          <a:p>
            <a:r>
              <a:rPr lang="nb-NO" altLang="nb-NO" sz="1800" dirty="0"/>
              <a:t>Du kan velge å ta alderspensjonen fra NAV fra fylte 62 år, senest fra 75 år</a:t>
            </a:r>
          </a:p>
          <a:p>
            <a:endParaRPr lang="nb-NO" sz="1800" b="1" dirty="0"/>
          </a:p>
          <a:p>
            <a:endParaRPr lang="nb-NO" sz="1800" b="1" dirty="0"/>
          </a:p>
        </p:txBody>
      </p:sp>
      <p:sp>
        <p:nvSpPr>
          <p:cNvPr id="5" name="Plassholder for lysbildenummer 4">
            <a:extLst>
              <a:ext uri="{FF2B5EF4-FFF2-40B4-BE49-F238E27FC236}">
                <a16:creationId xmlns:a16="http://schemas.microsoft.com/office/drawing/2014/main" id="{0E70BEE3-7A90-4489-8923-F16BE1284EE2}"/>
              </a:ext>
            </a:extLst>
          </p:cNvPr>
          <p:cNvSpPr>
            <a:spLocks noGrp="1"/>
          </p:cNvSpPr>
          <p:nvPr>
            <p:ph type="sldNum" sz="quarter" idx="12"/>
          </p:nvPr>
        </p:nvSpPr>
        <p:spPr/>
        <p:txBody>
          <a:bodyPr/>
          <a:lstStyle/>
          <a:p>
            <a:pPr>
              <a:defRPr/>
            </a:pPr>
            <a:fld id="{F759F0DF-6E59-4142-9282-1C433FF7B46B}" type="slidenum">
              <a:rPr lang="nb-NO" altLang="nb-NO" smtClean="0"/>
              <a:pPr>
                <a:defRPr/>
              </a:pPr>
              <a:t>3</a:t>
            </a:fld>
            <a:endParaRPr lang="nb-NO" altLang="nb-NO" dirty="0"/>
          </a:p>
        </p:txBody>
      </p:sp>
    </p:spTree>
    <p:extLst>
      <p:ext uri="{BB962C8B-B14F-4D97-AF65-F5344CB8AC3E}">
        <p14:creationId xmlns:p14="http://schemas.microsoft.com/office/powerpoint/2010/main" val="74130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5EAAD5F-48B5-4D8A-B892-7A6865EA7B88}"/>
              </a:ext>
            </a:extLst>
          </p:cNvPr>
          <p:cNvSpPr>
            <a:spLocks noGrp="1"/>
          </p:cNvSpPr>
          <p:nvPr>
            <p:ph type="title"/>
          </p:nvPr>
        </p:nvSpPr>
        <p:spPr>
          <a:xfrm>
            <a:off x="457200" y="274638"/>
            <a:ext cx="8229600" cy="1143000"/>
          </a:xfrm>
        </p:spPr>
        <p:txBody>
          <a:bodyPr wrap="square" anchor="ctr">
            <a:normAutofit/>
          </a:bodyPr>
          <a:lstStyle/>
          <a:p>
            <a:r>
              <a:rPr lang="nb-NO" altLang="nb-NO" sz="3200" dirty="0"/>
              <a:t>Hva betyr dette?</a:t>
            </a:r>
          </a:p>
        </p:txBody>
      </p:sp>
      <p:sp>
        <p:nvSpPr>
          <p:cNvPr id="16387" name="Rectangle 3">
            <a:extLst>
              <a:ext uri="{FF2B5EF4-FFF2-40B4-BE49-F238E27FC236}">
                <a16:creationId xmlns:a16="http://schemas.microsoft.com/office/drawing/2014/main" id="{F85D9E01-7880-40F3-B577-98999045D54B}"/>
              </a:ext>
            </a:extLst>
          </p:cNvPr>
          <p:cNvSpPr>
            <a:spLocks noGrp="1"/>
          </p:cNvSpPr>
          <p:nvPr>
            <p:ph sz="half" idx="1"/>
          </p:nvPr>
        </p:nvSpPr>
        <p:spPr>
          <a:xfrm>
            <a:off x="457200" y="1600200"/>
            <a:ext cx="4834880" cy="4525963"/>
          </a:xfrm>
        </p:spPr>
        <p:txBody>
          <a:bodyPr wrap="square" anchor="t">
            <a:normAutofit fontScale="77500" lnSpcReduction="20000"/>
          </a:bodyPr>
          <a:lstStyle/>
          <a:p>
            <a:pPr>
              <a:lnSpc>
                <a:spcPct val="90000"/>
              </a:lnSpc>
            </a:pPr>
            <a:r>
              <a:rPr lang="nb-NO" altLang="nb-NO" sz="3000" dirty="0"/>
              <a:t>Jo lenger du jobber – jo mer pensjon</a:t>
            </a:r>
          </a:p>
          <a:p>
            <a:pPr>
              <a:lnSpc>
                <a:spcPct val="90000"/>
              </a:lnSpc>
            </a:pPr>
            <a:r>
              <a:rPr lang="nb-NO" altLang="nb-NO" sz="3000" dirty="0"/>
              <a:t>Jo mer du tjener – jo mer pensjon</a:t>
            </a:r>
          </a:p>
          <a:p>
            <a:pPr marL="0" indent="0">
              <a:lnSpc>
                <a:spcPct val="90000"/>
              </a:lnSpc>
              <a:buNone/>
            </a:pPr>
            <a:endParaRPr lang="nb-NO" altLang="nb-NO" sz="1000" dirty="0"/>
          </a:p>
          <a:p>
            <a:pPr>
              <a:lnSpc>
                <a:spcPct val="90000"/>
              </a:lnSpc>
            </a:pPr>
            <a:r>
              <a:rPr lang="nb-NO" altLang="nb-NO" sz="3000" dirty="0"/>
              <a:t>Jo senere du tar ut pensjon – desto mer har du kvar</a:t>
            </a:r>
          </a:p>
          <a:p>
            <a:pPr marL="0" indent="0">
              <a:lnSpc>
                <a:spcPct val="90000"/>
              </a:lnSpc>
              <a:buNone/>
            </a:pPr>
            <a:endParaRPr lang="nb-NO" altLang="nb-NO" sz="2200" b="1" dirty="0"/>
          </a:p>
          <a:p>
            <a:pPr marL="0" indent="0">
              <a:lnSpc>
                <a:spcPct val="90000"/>
              </a:lnSpc>
              <a:buNone/>
            </a:pPr>
            <a:endParaRPr lang="nb-NO" altLang="nb-NO" sz="2200" b="1" dirty="0"/>
          </a:p>
          <a:p>
            <a:pPr marL="0" indent="0">
              <a:lnSpc>
                <a:spcPct val="90000"/>
              </a:lnSpc>
              <a:buNone/>
            </a:pPr>
            <a:r>
              <a:rPr lang="nb-NO" altLang="nb-NO" sz="2200" b="1" dirty="0"/>
              <a:t>Fakta om alderspensjon fra NAV:</a:t>
            </a:r>
          </a:p>
          <a:p>
            <a:pPr marL="0" indent="0">
              <a:lnSpc>
                <a:spcPct val="90000"/>
              </a:lnSpc>
              <a:buNone/>
            </a:pPr>
            <a:r>
              <a:rPr lang="nb-NO" sz="2200" dirty="0"/>
              <a:t>Alle kan ta ut alderpensjon fra folketrygden og samtidig fortsette i jobb</a:t>
            </a:r>
          </a:p>
          <a:p>
            <a:pPr marL="0" indent="0">
              <a:lnSpc>
                <a:spcPct val="90000"/>
              </a:lnSpc>
              <a:buNone/>
            </a:pPr>
            <a:endParaRPr lang="nb-NO" sz="2200" dirty="0"/>
          </a:p>
          <a:p>
            <a:pPr marL="0" indent="0">
              <a:lnSpc>
                <a:spcPct val="90000"/>
              </a:lnSpc>
              <a:buNone/>
            </a:pPr>
            <a:r>
              <a:rPr lang="nb-NO" sz="2200" dirty="0"/>
              <a:t>Ikke alle kan ta ut alderspensjon fra 62 år pga. for lav opptjening</a:t>
            </a:r>
          </a:p>
          <a:p>
            <a:pPr marL="0" indent="0">
              <a:lnSpc>
                <a:spcPct val="90000"/>
              </a:lnSpc>
              <a:buNone/>
            </a:pPr>
            <a:endParaRPr lang="nb-NO" sz="2200" dirty="0"/>
          </a:p>
          <a:p>
            <a:pPr marL="0" indent="0">
              <a:lnSpc>
                <a:spcPct val="90000"/>
              </a:lnSpc>
              <a:buNone/>
            </a:pPr>
            <a:r>
              <a:rPr lang="nb-NO" sz="2000" dirty="0"/>
              <a:t>Fra 67 år skal alderspensjon fra folketrygden settes i gang, hvis man har gått av med pensjon</a:t>
            </a:r>
          </a:p>
          <a:p>
            <a:pPr marL="0" indent="0">
              <a:lnSpc>
                <a:spcPct val="90000"/>
              </a:lnSpc>
              <a:buNone/>
            </a:pPr>
            <a:endParaRPr lang="nb-NO" sz="2200" dirty="0"/>
          </a:p>
          <a:p>
            <a:pPr>
              <a:lnSpc>
                <a:spcPct val="90000"/>
              </a:lnSpc>
            </a:pPr>
            <a:endParaRPr lang="nb-NO" altLang="nb-NO" sz="2200" dirty="0"/>
          </a:p>
          <a:p>
            <a:pPr>
              <a:lnSpc>
                <a:spcPct val="90000"/>
              </a:lnSpc>
            </a:pPr>
            <a:endParaRPr lang="nb-NO" altLang="nb-NO" sz="2200" dirty="0"/>
          </a:p>
        </p:txBody>
      </p:sp>
      <p:pic>
        <p:nvPicPr>
          <p:cNvPr id="5" name="Bilde 4">
            <a:extLst>
              <a:ext uri="{FF2B5EF4-FFF2-40B4-BE49-F238E27FC236}">
                <a16:creationId xmlns:a16="http://schemas.microsoft.com/office/drawing/2014/main" id="{F1777ADE-AB28-4BBB-BD57-20C6F2BF3F99}"/>
              </a:ext>
            </a:extLst>
          </p:cNvPr>
          <p:cNvPicPr>
            <a:picLocks noChangeAspect="1"/>
          </p:cNvPicPr>
          <p:nvPr/>
        </p:nvPicPr>
        <p:blipFill>
          <a:blip r:embed="rId2"/>
          <a:stretch>
            <a:fillRect/>
          </a:stretch>
        </p:blipFill>
        <p:spPr>
          <a:xfrm>
            <a:off x="5292080" y="1843881"/>
            <a:ext cx="3394720" cy="3413919"/>
          </a:xfrm>
          <a:prstGeom prst="rect">
            <a:avLst/>
          </a:prstGeom>
          <a:noFill/>
        </p:spPr>
      </p:pic>
      <p:sp>
        <p:nvSpPr>
          <p:cNvPr id="72" name="Slide Number Placeholder 4">
            <a:extLst>
              <a:ext uri="{FF2B5EF4-FFF2-40B4-BE49-F238E27FC236}">
                <a16:creationId xmlns:a16="http://schemas.microsoft.com/office/drawing/2014/main" id="{8F0F6B2D-252C-4827-B8F9-CF4B94195286}"/>
              </a:ext>
            </a:extLst>
          </p:cNvPr>
          <p:cNvSpPr>
            <a:spLocks noGrp="1"/>
          </p:cNvSpPr>
          <p:nvPr>
            <p:ph type="sldNum" sz="quarter" idx="12"/>
          </p:nvPr>
        </p:nvSpPr>
        <p:spPr>
          <a:xfrm>
            <a:off x="6553200" y="6356350"/>
            <a:ext cx="2133600" cy="365125"/>
          </a:xfrm>
        </p:spPr>
        <p:txBody>
          <a:bodyPr/>
          <a:lstStyle/>
          <a:p>
            <a:pPr>
              <a:spcAft>
                <a:spcPts val="600"/>
              </a:spcAft>
              <a:defRPr/>
            </a:pPr>
            <a:fld id="{F759F0DF-6E59-4142-9282-1C433FF7B46B}" type="slidenum">
              <a:rPr lang="nb-NO" altLang="nb-NO"/>
              <a:pPr>
                <a:spcAft>
                  <a:spcPts val="600"/>
                </a:spcAft>
                <a:defRPr/>
              </a:pPr>
              <a:t>4</a:t>
            </a:fld>
            <a:endParaRPr lang="nb-NO" altLang="nb-N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Plassholder for innhold 2">
            <a:extLst>
              <a:ext uri="{FF2B5EF4-FFF2-40B4-BE49-F238E27FC236}">
                <a16:creationId xmlns:a16="http://schemas.microsoft.com/office/drawing/2014/main" id="{9705C107-7C2F-485B-B7C0-50203318605E}"/>
              </a:ext>
            </a:extLst>
          </p:cNvPr>
          <p:cNvSpPr>
            <a:spLocks noGrp="1"/>
          </p:cNvSpPr>
          <p:nvPr>
            <p:ph idx="1"/>
          </p:nvPr>
        </p:nvSpPr>
        <p:spPr/>
        <p:txBody>
          <a:bodyPr/>
          <a:lstStyle/>
          <a:p>
            <a:pPr marL="0" indent="0">
              <a:buNone/>
            </a:pPr>
            <a:r>
              <a:rPr lang="nb-NO" altLang="nb-NO" sz="2400" dirty="0"/>
              <a:t>Den andre sparegrisen til din alderspensjon:</a:t>
            </a:r>
          </a:p>
        </p:txBody>
      </p:sp>
      <p:sp>
        <p:nvSpPr>
          <p:cNvPr id="1032" name="Plassholder for lysbildenummer 3">
            <a:extLst>
              <a:ext uri="{FF2B5EF4-FFF2-40B4-BE49-F238E27FC236}">
                <a16:creationId xmlns:a16="http://schemas.microsoft.com/office/drawing/2014/main" id="{49092CF0-C543-4068-BB43-8C13DEED39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54DF00-E7AC-4033-B35C-E24962F34F8D}" type="slidenum">
              <a:rPr lang="nb-NO" altLang="nb-NO" sz="1200" smtClean="0">
                <a:solidFill>
                  <a:srgbClr val="898989"/>
                </a:solidFill>
              </a:rPr>
              <a:pPr>
                <a:spcBef>
                  <a:spcPct val="0"/>
                </a:spcBef>
                <a:buFontTx/>
                <a:buNone/>
              </a:pPr>
              <a:t>5</a:t>
            </a:fld>
            <a:endParaRPr lang="nb-NO" altLang="nb-NO" sz="1200" dirty="0">
              <a:solidFill>
                <a:srgbClr val="898989"/>
              </a:solidFill>
            </a:endParaRPr>
          </a:p>
        </p:txBody>
      </p:sp>
      <p:sp>
        <p:nvSpPr>
          <p:cNvPr id="1033" name="Rectangle 2">
            <a:extLst>
              <a:ext uri="{FF2B5EF4-FFF2-40B4-BE49-F238E27FC236}">
                <a16:creationId xmlns:a16="http://schemas.microsoft.com/office/drawing/2014/main" id="{AD793F76-5CEB-400A-8B54-34B17427CF22}"/>
              </a:ext>
            </a:extLst>
          </p:cNvPr>
          <p:cNvSpPr txBox="1">
            <a:spLocks noChangeArrowheads="1"/>
          </p:cNvSpPr>
          <p:nvPr/>
        </p:nvSpPr>
        <p:spPr bwMode="auto">
          <a:xfrm>
            <a:off x="446088" y="355600"/>
            <a:ext cx="738346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nb-NO" altLang="nb-NO" b="1" dirty="0"/>
          </a:p>
          <a:p>
            <a:pPr algn="ctr">
              <a:spcBef>
                <a:spcPct val="0"/>
              </a:spcBef>
              <a:buFontTx/>
              <a:buNone/>
            </a:pPr>
            <a:r>
              <a:rPr lang="nb-NO" altLang="nb-NO" b="1" dirty="0"/>
              <a:t>Det norske pensjonssystemet</a:t>
            </a:r>
          </a:p>
        </p:txBody>
      </p:sp>
      <p:sp>
        <p:nvSpPr>
          <p:cNvPr id="1035" name="Text Box 4">
            <a:extLst>
              <a:ext uri="{FF2B5EF4-FFF2-40B4-BE49-F238E27FC236}">
                <a16:creationId xmlns:a16="http://schemas.microsoft.com/office/drawing/2014/main" id="{6A90C09D-EAE9-41B2-9AFD-D8D22B86C1FD}"/>
              </a:ext>
            </a:extLst>
          </p:cNvPr>
          <p:cNvSpPr txBox="1">
            <a:spLocks noChangeArrowheads="1"/>
          </p:cNvSpPr>
          <p:nvPr/>
        </p:nvSpPr>
        <p:spPr bwMode="auto">
          <a:xfrm>
            <a:off x="539551" y="4724400"/>
            <a:ext cx="3383162" cy="1169551"/>
          </a:xfrm>
          <a:prstGeom prst="rect">
            <a:avLst/>
          </a:prstGeom>
          <a:solidFill>
            <a:schemeClr val="accent3">
              <a:lumMod val="75000"/>
            </a:schemeClr>
          </a:solidFill>
          <a:ln w="38100">
            <a:solidFill>
              <a:schemeClr val="tx1"/>
            </a:solidFill>
          </a:ln>
          <a:effec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b-NO" altLang="nb-NO" sz="1400" b="1" dirty="0">
              <a:solidFill>
                <a:schemeClr val="bg1"/>
              </a:solidFill>
              <a:latin typeface="Arial" panose="020B0604020202020204" pitchFamily="34" charset="0"/>
            </a:endParaRPr>
          </a:p>
          <a:p>
            <a:pPr eaLnBrk="1" hangingPunct="1">
              <a:spcBef>
                <a:spcPct val="0"/>
              </a:spcBef>
              <a:buFontTx/>
              <a:buNone/>
            </a:pPr>
            <a:r>
              <a:rPr lang="nb-NO" altLang="nb-NO" sz="1400" b="1" dirty="0">
                <a:solidFill>
                  <a:schemeClr val="bg1"/>
                </a:solidFill>
                <a:latin typeface="Arial" panose="020B0604020202020204" pitchFamily="34" charset="0"/>
              </a:rPr>
              <a:t>Folketrygden, som forvaltes av NAV, er grunnmuren for alle som er bosatt i Norge</a:t>
            </a:r>
          </a:p>
          <a:p>
            <a:pPr eaLnBrk="1" hangingPunct="1">
              <a:spcBef>
                <a:spcPct val="0"/>
              </a:spcBef>
              <a:buFontTx/>
              <a:buNone/>
            </a:pPr>
            <a:endParaRPr lang="nb-NO" altLang="nb-NO" sz="1400" b="1" dirty="0">
              <a:solidFill>
                <a:schemeClr val="bg1"/>
              </a:solidFill>
              <a:latin typeface="Arial" panose="020B0604020202020204" pitchFamily="34" charset="0"/>
            </a:endParaRPr>
          </a:p>
        </p:txBody>
      </p:sp>
      <p:sp>
        <p:nvSpPr>
          <p:cNvPr id="1036" name="Text Box 5">
            <a:extLst>
              <a:ext uri="{FF2B5EF4-FFF2-40B4-BE49-F238E27FC236}">
                <a16:creationId xmlns:a16="http://schemas.microsoft.com/office/drawing/2014/main" id="{2CD94298-400B-4F1E-BA48-CC00F7C1A5BA}"/>
              </a:ext>
            </a:extLst>
          </p:cNvPr>
          <p:cNvSpPr txBox="1">
            <a:spLocks noChangeArrowheads="1"/>
          </p:cNvSpPr>
          <p:nvPr/>
        </p:nvSpPr>
        <p:spPr bwMode="auto">
          <a:xfrm rot="10800000">
            <a:off x="539552" y="3357563"/>
            <a:ext cx="4032448" cy="863600"/>
          </a:xfrm>
          <a:prstGeom prst="rect">
            <a:avLst/>
          </a:prstGeom>
          <a:solidFill>
            <a:schemeClr val="accent3">
              <a:lumMod val="60000"/>
              <a:lumOff val="40000"/>
            </a:schemeClr>
          </a:solidFill>
          <a:ln>
            <a:noFill/>
          </a:ln>
          <a:effectLst/>
        </p:spPr>
        <p:txBody>
          <a:bodyPr rot="10800000"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b-NO" altLang="nb-NO" sz="1400" b="1" dirty="0">
                <a:latin typeface="Arial" panose="020B0604020202020204" pitchFamily="34" charset="0"/>
              </a:rPr>
              <a:t>Obligatorisk tjenestepensjon for privat sektor</a:t>
            </a:r>
          </a:p>
          <a:p>
            <a:pPr eaLnBrk="1" hangingPunct="1">
              <a:spcBef>
                <a:spcPct val="0"/>
              </a:spcBef>
              <a:buFontTx/>
              <a:buNone/>
            </a:pPr>
            <a:endParaRPr lang="nb-NO" altLang="nb-NO" sz="1400" b="1" dirty="0">
              <a:latin typeface="Arial" panose="020B0604020202020204" pitchFamily="34" charset="0"/>
            </a:endParaRPr>
          </a:p>
          <a:p>
            <a:pPr eaLnBrk="1" hangingPunct="1">
              <a:spcBef>
                <a:spcPct val="0"/>
              </a:spcBef>
              <a:buFontTx/>
              <a:buNone/>
            </a:pPr>
            <a:r>
              <a:rPr lang="nb-NO" altLang="nb-NO" sz="1400" b="1" dirty="0">
                <a:latin typeface="Arial" panose="020B0604020202020204" pitchFamily="34" charset="0"/>
              </a:rPr>
              <a:t>Offentlig tjenestepensjon for offentlig sektor</a:t>
            </a:r>
          </a:p>
        </p:txBody>
      </p:sp>
      <p:sp>
        <p:nvSpPr>
          <p:cNvPr id="1037" name="Text Box 6">
            <a:extLst>
              <a:ext uri="{FF2B5EF4-FFF2-40B4-BE49-F238E27FC236}">
                <a16:creationId xmlns:a16="http://schemas.microsoft.com/office/drawing/2014/main" id="{E2FCD8FF-8520-4061-84F2-B02F9852FB08}"/>
              </a:ext>
            </a:extLst>
          </p:cNvPr>
          <p:cNvSpPr txBox="1">
            <a:spLocks noChangeArrowheads="1"/>
          </p:cNvSpPr>
          <p:nvPr/>
        </p:nvSpPr>
        <p:spPr bwMode="auto">
          <a:xfrm rot="10800000">
            <a:off x="539552" y="2394538"/>
            <a:ext cx="4679950" cy="611188"/>
          </a:xfrm>
          <a:prstGeom prst="rect">
            <a:avLst/>
          </a:prstGeom>
          <a:solidFill>
            <a:schemeClr val="accent3">
              <a:lumMod val="20000"/>
              <a:lumOff val="80000"/>
            </a:schemeClr>
          </a:solidFill>
          <a:ln>
            <a:noFill/>
          </a:ln>
          <a:effectLst/>
        </p:spPr>
        <p:txBody>
          <a:bodyPr rot="10800000" wrap="none"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b-NO" altLang="nb-NO" sz="1400" b="1" dirty="0">
                <a:latin typeface="Arial" panose="020B0604020202020204" pitchFamily="34" charset="0"/>
              </a:rPr>
              <a:t> Egen sparing</a:t>
            </a:r>
            <a:endParaRPr lang="nb-NO" altLang="nb-NO" sz="1200" b="1" dirty="0">
              <a:latin typeface="Arial" panose="020B0604020202020204" pitchFamily="34" charset="0"/>
            </a:endParaRPr>
          </a:p>
        </p:txBody>
      </p:sp>
      <p:graphicFrame>
        <p:nvGraphicFramePr>
          <p:cNvPr id="2" name="Diagram 1">
            <a:extLst>
              <a:ext uri="{FF2B5EF4-FFF2-40B4-BE49-F238E27FC236}">
                <a16:creationId xmlns:a16="http://schemas.microsoft.com/office/drawing/2014/main" id="{77BB7E4D-A08C-4FE9-995D-693124267B62}"/>
              </a:ext>
            </a:extLst>
          </p:cNvPr>
          <p:cNvGraphicFramePr/>
          <p:nvPr/>
        </p:nvGraphicFramePr>
        <p:xfrm>
          <a:off x="4140200" y="1558925"/>
          <a:ext cx="4689475" cy="4568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il: høyre 2">
            <a:extLst>
              <a:ext uri="{FF2B5EF4-FFF2-40B4-BE49-F238E27FC236}">
                <a16:creationId xmlns:a16="http://schemas.microsoft.com/office/drawing/2014/main" id="{874E0E97-CDCC-41D9-BD65-3B5A3DDDDC3A}"/>
              </a:ext>
            </a:extLst>
          </p:cNvPr>
          <p:cNvSpPr/>
          <p:nvPr/>
        </p:nvSpPr>
        <p:spPr>
          <a:xfrm>
            <a:off x="4409026" y="3823353"/>
            <a:ext cx="76092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Frihåndsform: figur 8">
            <a:extLst>
              <a:ext uri="{FF2B5EF4-FFF2-40B4-BE49-F238E27FC236}">
                <a16:creationId xmlns:a16="http://schemas.microsoft.com/office/drawing/2014/main" id="{6FD43D94-EA5B-435C-A42C-78460A6AD3D0}"/>
              </a:ext>
            </a:extLst>
          </p:cNvPr>
          <p:cNvSpPr/>
          <p:nvPr/>
        </p:nvSpPr>
        <p:spPr>
          <a:xfrm>
            <a:off x="5683624" y="4025153"/>
            <a:ext cx="1524000" cy="44823"/>
          </a:xfrm>
          <a:custGeom>
            <a:avLst/>
            <a:gdLst>
              <a:gd name="connsiteX0" fmla="*/ 0 w 1524000"/>
              <a:gd name="connsiteY0" fmla="*/ 44823 h 44823"/>
              <a:gd name="connsiteX1" fmla="*/ 98611 w 1524000"/>
              <a:gd name="connsiteY1" fmla="*/ 26894 h 44823"/>
              <a:gd name="connsiteX2" fmla="*/ 197223 w 1524000"/>
              <a:gd name="connsiteY2" fmla="*/ 0 h 44823"/>
              <a:gd name="connsiteX3" fmla="*/ 1524000 w 1524000"/>
              <a:gd name="connsiteY3" fmla="*/ 0 h 44823"/>
            </a:gdLst>
            <a:ahLst/>
            <a:cxnLst>
              <a:cxn ang="0">
                <a:pos x="connsiteX0" y="connsiteY0"/>
              </a:cxn>
              <a:cxn ang="0">
                <a:pos x="connsiteX1" y="connsiteY1"/>
              </a:cxn>
              <a:cxn ang="0">
                <a:pos x="connsiteX2" y="connsiteY2"/>
              </a:cxn>
              <a:cxn ang="0">
                <a:pos x="connsiteX3" y="connsiteY3"/>
              </a:cxn>
            </a:cxnLst>
            <a:rect l="l" t="t" r="r" b="b"/>
            <a:pathLst>
              <a:path w="1524000" h="44823">
                <a:moveTo>
                  <a:pt x="0" y="44823"/>
                </a:moveTo>
                <a:cubicBezTo>
                  <a:pt x="32671" y="40156"/>
                  <a:pt x="66906" y="37462"/>
                  <a:pt x="98611" y="26894"/>
                </a:cubicBezTo>
                <a:cubicBezTo>
                  <a:pt x="142670" y="12208"/>
                  <a:pt x="147488" y="323"/>
                  <a:pt x="197223" y="0"/>
                </a:cubicBezTo>
                <a:lnTo>
                  <a:pt x="15240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Frihåndsform: figur 10">
            <a:extLst>
              <a:ext uri="{FF2B5EF4-FFF2-40B4-BE49-F238E27FC236}">
                <a16:creationId xmlns:a16="http://schemas.microsoft.com/office/drawing/2014/main" id="{9C7E27D3-F1D6-4D8C-8D47-66696303A52D}"/>
              </a:ext>
            </a:extLst>
          </p:cNvPr>
          <p:cNvSpPr/>
          <p:nvPr/>
        </p:nvSpPr>
        <p:spPr>
          <a:xfrm>
            <a:off x="5710518" y="4132729"/>
            <a:ext cx="1586753" cy="26895"/>
          </a:xfrm>
          <a:custGeom>
            <a:avLst/>
            <a:gdLst>
              <a:gd name="connsiteX0" fmla="*/ 0 w 1586753"/>
              <a:gd name="connsiteY0" fmla="*/ 26895 h 26895"/>
              <a:gd name="connsiteX1" fmla="*/ 1497106 w 1586753"/>
              <a:gd name="connsiteY1" fmla="*/ 8965 h 26895"/>
              <a:gd name="connsiteX2" fmla="*/ 1586753 w 1586753"/>
              <a:gd name="connsiteY2" fmla="*/ 0 h 26895"/>
            </a:gdLst>
            <a:ahLst/>
            <a:cxnLst>
              <a:cxn ang="0">
                <a:pos x="connsiteX0" y="connsiteY0"/>
              </a:cxn>
              <a:cxn ang="0">
                <a:pos x="connsiteX1" y="connsiteY1"/>
              </a:cxn>
              <a:cxn ang="0">
                <a:pos x="connsiteX2" y="connsiteY2"/>
              </a:cxn>
            </a:cxnLst>
            <a:rect l="l" t="t" r="r" b="b"/>
            <a:pathLst>
              <a:path w="1586753" h="26895">
                <a:moveTo>
                  <a:pt x="0" y="26895"/>
                </a:moveTo>
                <a:cubicBezTo>
                  <a:pt x="594122" y="-15544"/>
                  <a:pt x="-53444" y="27991"/>
                  <a:pt x="1497106" y="8965"/>
                </a:cubicBezTo>
                <a:cubicBezTo>
                  <a:pt x="1527135" y="8597"/>
                  <a:pt x="1586753" y="0"/>
                  <a:pt x="158675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249569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BCAE7B7-7E7F-4954-8A21-3F0D79E159CA}"/>
              </a:ext>
            </a:extLst>
          </p:cNvPr>
          <p:cNvSpPr>
            <a:spLocks noGrp="1"/>
          </p:cNvSpPr>
          <p:nvPr>
            <p:ph type="title"/>
          </p:nvPr>
        </p:nvSpPr>
        <p:spPr>
          <a:xfrm>
            <a:off x="457200" y="692696"/>
            <a:ext cx="8229600" cy="1143000"/>
          </a:xfrm>
        </p:spPr>
        <p:txBody>
          <a:bodyPr/>
          <a:lstStyle/>
          <a:p>
            <a:r>
              <a:rPr lang="nb-NO" altLang="nb-NO" sz="2400" dirty="0"/>
              <a:t>Din andre sparegris </a:t>
            </a:r>
            <a:br>
              <a:rPr lang="nb-NO" altLang="nb-NO" sz="2400" dirty="0"/>
            </a:br>
            <a:r>
              <a:rPr lang="nb-NO" altLang="nb-NO" sz="2800" b="1" dirty="0"/>
              <a:t>Offentlig tjenestepensjon</a:t>
            </a:r>
          </a:p>
        </p:txBody>
      </p:sp>
      <p:sp>
        <p:nvSpPr>
          <p:cNvPr id="6147" name="Rectangle 3">
            <a:extLst>
              <a:ext uri="{FF2B5EF4-FFF2-40B4-BE49-F238E27FC236}">
                <a16:creationId xmlns:a16="http://schemas.microsoft.com/office/drawing/2014/main" id="{663DB259-D423-4BB0-8EE7-5C557E22F1AB}"/>
              </a:ext>
            </a:extLst>
          </p:cNvPr>
          <p:cNvSpPr>
            <a:spLocks noGrp="1" noChangeArrowheads="1"/>
          </p:cNvSpPr>
          <p:nvPr>
            <p:ph type="body" idx="1"/>
          </p:nvPr>
        </p:nvSpPr>
        <p:spPr>
          <a:xfrm>
            <a:off x="1081845" y="1988840"/>
            <a:ext cx="7772400" cy="3959770"/>
          </a:xfrm>
        </p:spPr>
        <p:txBody>
          <a:bodyPr/>
          <a:lstStyle/>
          <a:p>
            <a:pPr>
              <a:buFont typeface="Arial" charset="0"/>
              <a:buChar char="•"/>
              <a:defRPr/>
            </a:pPr>
            <a:r>
              <a:rPr lang="nb-NO" altLang="nb-NO" sz="2000" dirty="0"/>
              <a:t>Alle arbeidstakere i Norge har krav på tjenestepensjon</a:t>
            </a:r>
          </a:p>
          <a:p>
            <a:pPr>
              <a:buFont typeface="Arial" charset="0"/>
              <a:buChar char="•"/>
              <a:defRPr/>
            </a:pPr>
            <a:r>
              <a:rPr lang="nb-NO" altLang="nb-NO" sz="2000" dirty="0"/>
              <a:t>Du som jobber i offentlig sektor (kommune/stat) har offentlig tjenestepensjon som finansieres av din arbeidsgiver</a:t>
            </a:r>
          </a:p>
          <a:p>
            <a:pPr>
              <a:buFont typeface="Arial" charset="0"/>
              <a:buChar char="•"/>
              <a:defRPr/>
            </a:pPr>
            <a:r>
              <a:rPr lang="nb-NO" altLang="nb-NO" sz="2000" dirty="0"/>
              <a:t>Hva har du av pensjonsytelser i din offentlige tjenestepensjon?</a:t>
            </a:r>
          </a:p>
          <a:p>
            <a:pPr>
              <a:buFont typeface="Arial" charset="0"/>
              <a:buChar char="•"/>
              <a:defRPr/>
            </a:pPr>
            <a:endParaRPr lang="nb-NO" altLang="nb-NO" sz="2000" dirty="0"/>
          </a:p>
          <a:p>
            <a:pPr marL="457200" lvl="1" indent="0">
              <a:buNone/>
              <a:defRPr/>
            </a:pPr>
            <a:endParaRPr lang="nb-NO" altLang="nb-NO" sz="2000" dirty="0"/>
          </a:p>
          <a:p>
            <a:pPr marL="457200" lvl="1" indent="0">
              <a:buNone/>
              <a:defRPr/>
            </a:pPr>
            <a:endParaRPr lang="nb-NO" altLang="nb-NO" sz="2000" dirty="0"/>
          </a:p>
          <a:p>
            <a:pPr marL="457200" lvl="1" indent="0">
              <a:buNone/>
              <a:defRPr/>
            </a:pPr>
            <a:endParaRPr lang="nb-NO" altLang="nb-NO" sz="2000" dirty="0"/>
          </a:p>
          <a:p>
            <a:pPr marL="457200" lvl="1" indent="0">
              <a:buNone/>
              <a:defRPr/>
            </a:pPr>
            <a:endParaRPr lang="nb-NO" altLang="nb-NO" sz="2000" dirty="0"/>
          </a:p>
          <a:p>
            <a:pPr marL="457200" lvl="1" indent="0">
              <a:buNone/>
              <a:defRPr/>
            </a:pPr>
            <a:endParaRPr lang="nb-NO" altLang="nb-NO" sz="2400" dirty="0"/>
          </a:p>
        </p:txBody>
      </p:sp>
      <p:sp>
        <p:nvSpPr>
          <p:cNvPr id="2" name="Ellipse 1">
            <a:extLst>
              <a:ext uri="{FF2B5EF4-FFF2-40B4-BE49-F238E27FC236}">
                <a16:creationId xmlns:a16="http://schemas.microsoft.com/office/drawing/2014/main" id="{F90C0181-3C95-4A8C-85B8-71A1F366967E}"/>
              </a:ext>
            </a:extLst>
          </p:cNvPr>
          <p:cNvSpPr/>
          <p:nvPr/>
        </p:nvSpPr>
        <p:spPr>
          <a:xfrm>
            <a:off x="2771800" y="3554847"/>
            <a:ext cx="2196245" cy="93610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Avtalefestet pensjon (AFP)</a:t>
            </a:r>
          </a:p>
        </p:txBody>
      </p:sp>
      <p:sp>
        <p:nvSpPr>
          <p:cNvPr id="7" name="Likebent trekant 6">
            <a:extLst>
              <a:ext uri="{FF2B5EF4-FFF2-40B4-BE49-F238E27FC236}">
                <a16:creationId xmlns:a16="http://schemas.microsoft.com/office/drawing/2014/main" id="{A5FC7E54-499F-45DE-B279-B306E3E93F85}"/>
              </a:ext>
            </a:extLst>
          </p:cNvPr>
          <p:cNvSpPr/>
          <p:nvPr/>
        </p:nvSpPr>
        <p:spPr>
          <a:xfrm>
            <a:off x="4283967" y="3717032"/>
            <a:ext cx="2196245" cy="1872208"/>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bg1"/>
                </a:solidFill>
              </a:rPr>
              <a:t>Alders-pensjon</a:t>
            </a:r>
          </a:p>
        </p:txBody>
      </p:sp>
      <p:sp>
        <p:nvSpPr>
          <p:cNvPr id="8" name="Rektangel 7">
            <a:extLst>
              <a:ext uri="{FF2B5EF4-FFF2-40B4-BE49-F238E27FC236}">
                <a16:creationId xmlns:a16="http://schemas.microsoft.com/office/drawing/2014/main" id="{679C3DC1-EB47-4FA4-B226-E87B4B34BEE2}"/>
              </a:ext>
            </a:extLst>
          </p:cNvPr>
          <p:cNvSpPr/>
          <p:nvPr/>
        </p:nvSpPr>
        <p:spPr>
          <a:xfrm>
            <a:off x="1115616" y="4653136"/>
            <a:ext cx="2196245" cy="93610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Uførepensjon</a:t>
            </a:r>
          </a:p>
        </p:txBody>
      </p:sp>
      <p:sp>
        <p:nvSpPr>
          <p:cNvPr id="9" name="Tåre 8">
            <a:extLst>
              <a:ext uri="{FF2B5EF4-FFF2-40B4-BE49-F238E27FC236}">
                <a16:creationId xmlns:a16="http://schemas.microsoft.com/office/drawing/2014/main" id="{3179C193-23C7-4D84-9E38-8096D7B7A71F}"/>
              </a:ext>
            </a:extLst>
          </p:cNvPr>
          <p:cNvSpPr/>
          <p:nvPr/>
        </p:nvSpPr>
        <p:spPr>
          <a:xfrm>
            <a:off x="6372200" y="3789040"/>
            <a:ext cx="1620179" cy="1440160"/>
          </a:xfrm>
          <a:prstGeom prst="teardrop">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Etterlattepensjon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ssholder for lysbildenummer 3">
            <a:extLst>
              <a:ext uri="{FF2B5EF4-FFF2-40B4-BE49-F238E27FC236}">
                <a16:creationId xmlns:a16="http://schemas.microsoft.com/office/drawing/2014/main" id="{0D3A65D9-665E-4AB3-A4F8-5ADC914CE4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8B33D0-0BBD-4584-BE7F-6A172B81D28F}" type="slidenum">
              <a:rPr lang="nb-NO" altLang="nb-NO" sz="1200" smtClean="0">
                <a:solidFill>
                  <a:srgbClr val="898989"/>
                </a:solidFill>
              </a:rPr>
              <a:pPr>
                <a:spcBef>
                  <a:spcPct val="0"/>
                </a:spcBef>
                <a:buFontTx/>
                <a:buNone/>
              </a:pPr>
              <a:t>7</a:t>
            </a:fld>
            <a:endParaRPr lang="nb-NO" altLang="nb-NO" sz="1200" dirty="0">
              <a:solidFill>
                <a:srgbClr val="898989"/>
              </a:solidFill>
            </a:endParaRPr>
          </a:p>
        </p:txBody>
      </p:sp>
      <p:sp>
        <p:nvSpPr>
          <p:cNvPr id="22531" name="Plassholder for tekst 2">
            <a:extLst>
              <a:ext uri="{FF2B5EF4-FFF2-40B4-BE49-F238E27FC236}">
                <a16:creationId xmlns:a16="http://schemas.microsoft.com/office/drawing/2014/main" id="{29EEF5BE-DFDB-4E77-927E-D8BCD489B40B}"/>
              </a:ext>
            </a:extLst>
          </p:cNvPr>
          <p:cNvSpPr>
            <a:spLocks noGrp="1"/>
          </p:cNvSpPr>
          <p:nvPr>
            <p:ph type="title"/>
          </p:nvPr>
        </p:nvSpPr>
        <p:spPr>
          <a:xfrm>
            <a:off x="487363" y="980727"/>
            <a:ext cx="8229600" cy="711547"/>
          </a:xfrm>
        </p:spPr>
        <p:txBody>
          <a:bodyPr/>
          <a:lstStyle/>
          <a:p>
            <a:pPr>
              <a:spcBef>
                <a:spcPct val="20000"/>
              </a:spcBef>
            </a:pPr>
            <a:r>
              <a:rPr lang="nb-NO" altLang="nb-NO" sz="2400" b="1" dirty="0"/>
              <a:t>Har du jobbet i andre kommuner eller i staten før du begynte i Bærum kommune?</a:t>
            </a:r>
          </a:p>
        </p:txBody>
      </p:sp>
      <p:graphicFrame>
        <p:nvGraphicFramePr>
          <p:cNvPr id="6" name="Plassholder for innhold 5">
            <a:extLst>
              <a:ext uri="{FF2B5EF4-FFF2-40B4-BE49-F238E27FC236}">
                <a16:creationId xmlns:a16="http://schemas.microsoft.com/office/drawing/2014/main" id="{973E0054-1A09-4FA8-A081-F8BD0961647A}"/>
              </a:ext>
            </a:extLst>
          </p:cNvPr>
          <p:cNvGraphicFramePr>
            <a:graphicFrameLocks noGrp="1"/>
          </p:cNvGraphicFramePr>
          <p:nvPr>
            <p:ph idx="1"/>
            <p:extLst>
              <p:ext uri="{D42A27DB-BD31-4B8C-83A1-F6EECF244321}">
                <p14:modId xmlns:p14="http://schemas.microsoft.com/office/powerpoint/2010/main" val="2502790429"/>
              </p:ext>
            </p:extLst>
          </p:nvPr>
        </p:nvGraphicFramePr>
        <p:xfrm>
          <a:off x="750404" y="1586707"/>
          <a:ext cx="7643192" cy="230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3" name="Rektangel 17">
            <a:extLst>
              <a:ext uri="{FF2B5EF4-FFF2-40B4-BE49-F238E27FC236}">
                <a16:creationId xmlns:a16="http://schemas.microsoft.com/office/drawing/2014/main" id="{D5BCEF8A-F23B-4B50-BEB6-037C977CFE15}"/>
              </a:ext>
            </a:extLst>
          </p:cNvPr>
          <p:cNvSpPr>
            <a:spLocks noChangeArrowheads="1"/>
          </p:cNvSpPr>
          <p:nvPr/>
        </p:nvSpPr>
        <p:spPr bwMode="auto">
          <a:xfrm>
            <a:off x="971550" y="3789363"/>
            <a:ext cx="72612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b-NO" altLang="nb-NO" sz="2000" dirty="0">
                <a:solidFill>
                  <a:srgbClr val="3D3D3D"/>
                </a:solidFill>
              </a:rPr>
              <a:t>Den såkalte overføringsavtalen for offentlige pensjonsordninger sikrer at:</a:t>
            </a:r>
          </a:p>
          <a:p>
            <a:pPr eaLnBrk="1" hangingPunct="1">
              <a:spcBef>
                <a:spcPct val="0"/>
              </a:spcBef>
              <a:buFontTx/>
              <a:buNone/>
            </a:pPr>
            <a:endParaRPr lang="nb-NO" altLang="nb-NO" sz="2000" dirty="0">
              <a:solidFill>
                <a:srgbClr val="3D3D3D"/>
              </a:solidFill>
            </a:endParaRPr>
          </a:p>
          <a:p>
            <a:pPr marL="342900" indent="-342900" eaLnBrk="1" hangingPunct="1">
              <a:spcBef>
                <a:spcPct val="0"/>
              </a:spcBef>
            </a:pPr>
            <a:r>
              <a:rPr lang="nb-NO" altLang="nb-NO" sz="2000" dirty="0">
                <a:solidFill>
                  <a:srgbClr val="3D3D3D"/>
                </a:solidFill>
              </a:rPr>
              <a:t>all medlemstid i offentlige tjenestepensjonsordninger legges sammen	</a:t>
            </a:r>
          </a:p>
          <a:p>
            <a:pPr eaLnBrk="1" hangingPunct="1">
              <a:spcBef>
                <a:spcPct val="0"/>
              </a:spcBef>
              <a:buFontTx/>
              <a:buNone/>
            </a:pPr>
            <a:endParaRPr lang="nb-NO" altLang="nb-NO" sz="2000" dirty="0">
              <a:solidFill>
                <a:srgbClr val="3D3D3D"/>
              </a:solidFill>
            </a:endParaRPr>
          </a:p>
          <a:p>
            <a:pPr marL="342900" indent="-342900" eaLnBrk="1" hangingPunct="1">
              <a:spcBef>
                <a:spcPct val="0"/>
              </a:spcBef>
            </a:pPr>
            <a:r>
              <a:rPr lang="nb-NO" altLang="nb-NO" sz="2000" dirty="0">
                <a:solidFill>
                  <a:srgbClr val="3D3D3D"/>
                </a:solidFill>
              </a:rPr>
              <a:t>den siste pensjonsordningen som du var medlem av utbetaler pensjonen basert på total medlemstid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BB0403-247B-44C0-AEF7-6CD8EAC283F0}"/>
              </a:ext>
            </a:extLst>
          </p:cNvPr>
          <p:cNvSpPr>
            <a:spLocks noGrp="1"/>
          </p:cNvSpPr>
          <p:nvPr>
            <p:ph type="title"/>
          </p:nvPr>
        </p:nvSpPr>
        <p:spPr>
          <a:xfrm>
            <a:off x="457200" y="731836"/>
            <a:ext cx="8229600" cy="1257003"/>
          </a:xfrm>
        </p:spPr>
        <p:txBody>
          <a:bodyPr/>
          <a:lstStyle/>
          <a:p>
            <a:r>
              <a:rPr lang="nb-NO" sz="2800" b="1" dirty="0"/>
              <a:t>Alderspensjon for deg som er født i 1962 og tidligere</a:t>
            </a:r>
          </a:p>
        </p:txBody>
      </p:sp>
      <p:sp>
        <p:nvSpPr>
          <p:cNvPr id="3" name="Plassholder for innhold 2">
            <a:extLst>
              <a:ext uri="{FF2B5EF4-FFF2-40B4-BE49-F238E27FC236}">
                <a16:creationId xmlns:a16="http://schemas.microsoft.com/office/drawing/2014/main" id="{23AB0659-60C1-4F06-B2C5-C4EA72233C4E}"/>
              </a:ext>
            </a:extLst>
          </p:cNvPr>
          <p:cNvSpPr>
            <a:spLocks noGrp="1"/>
          </p:cNvSpPr>
          <p:nvPr>
            <p:ph idx="1"/>
          </p:nvPr>
        </p:nvSpPr>
        <p:spPr>
          <a:xfrm>
            <a:off x="457200" y="1844824"/>
            <a:ext cx="8229600" cy="4680520"/>
          </a:xfrm>
        </p:spPr>
        <p:txBody>
          <a:bodyPr/>
          <a:lstStyle/>
          <a:p>
            <a:pPr marL="0" indent="0">
              <a:buNone/>
            </a:pPr>
            <a:r>
              <a:rPr lang="nb-NO" sz="2000" dirty="0"/>
              <a:t>Avtalt nivå: </a:t>
            </a:r>
          </a:p>
          <a:p>
            <a:pPr marL="0" indent="0">
              <a:buNone/>
            </a:pPr>
            <a:r>
              <a:rPr lang="nb-NO" sz="2000" dirty="0"/>
              <a:t>Alderspensjon fra folketrygden (NAV) + offentlig tjenestepensjon = 66 prosent av sluttlønn, ved full medlemstid i 100 % stilling.</a:t>
            </a:r>
          </a:p>
          <a:p>
            <a:pPr marL="0" indent="0">
              <a:buNone/>
            </a:pPr>
            <a:endParaRPr lang="nb-NO" sz="800" dirty="0"/>
          </a:p>
          <a:p>
            <a:pPr marL="0" indent="0">
              <a:buNone/>
            </a:pPr>
            <a:r>
              <a:rPr lang="nb-NO" sz="2000" dirty="0"/>
              <a:t>For de som er født i 1962 eller tidligere er kravet til full opptjening en medlemstid på 30 år. </a:t>
            </a:r>
          </a:p>
          <a:p>
            <a:pPr marL="0" indent="0">
              <a:buNone/>
            </a:pPr>
            <a:endParaRPr lang="nb-NO" sz="800" dirty="0"/>
          </a:p>
          <a:p>
            <a:pPr marL="0" indent="0">
              <a:buNone/>
            </a:pPr>
            <a:r>
              <a:rPr lang="nb-NO" sz="2000" dirty="0"/>
              <a:t>Hvor mye du får utbetalt avhenger av</a:t>
            </a:r>
          </a:p>
          <a:p>
            <a:r>
              <a:rPr lang="nb-NO" sz="2000" dirty="0"/>
              <a:t>hvor lenge du har jobbet i det offentlige, </a:t>
            </a:r>
          </a:p>
          <a:p>
            <a:r>
              <a:rPr lang="nb-NO" sz="2000" dirty="0"/>
              <a:t>stillingsprosenten og </a:t>
            </a:r>
          </a:p>
          <a:p>
            <a:r>
              <a:rPr lang="nb-NO" sz="2000" dirty="0"/>
              <a:t>hvor mye du har i lønn når du går av med pensjon</a:t>
            </a:r>
          </a:p>
          <a:p>
            <a:pPr marL="0" indent="0">
              <a:buNone/>
            </a:pPr>
            <a:endParaRPr lang="nb-NO" sz="800" dirty="0"/>
          </a:p>
          <a:p>
            <a:pPr marL="0" indent="0">
              <a:buNone/>
            </a:pPr>
            <a:r>
              <a:rPr lang="nb-NO" sz="2000" dirty="0"/>
              <a:t>Alderspensjonen er livsvarig og utbetales månedlig</a:t>
            </a:r>
          </a:p>
          <a:p>
            <a:pPr marL="0" indent="0">
              <a:buNone/>
            </a:pPr>
            <a:endParaRPr lang="nb-NO" sz="800" dirty="0"/>
          </a:p>
          <a:p>
            <a:pPr marL="0" indent="0">
              <a:buNone/>
            </a:pPr>
            <a:r>
              <a:rPr lang="nb-NO" sz="2000" dirty="0"/>
              <a:t>Jobb i privat sektor og pensjonistlønn reduserer ikke pensjonen</a:t>
            </a:r>
          </a:p>
          <a:p>
            <a:pPr marL="0" indent="0">
              <a:buNone/>
            </a:pPr>
            <a:endParaRPr lang="nb-NO" sz="2000" dirty="0"/>
          </a:p>
          <a:p>
            <a:pPr marL="0" indent="0">
              <a:buNone/>
            </a:pPr>
            <a:endParaRPr lang="nb-NO" sz="2000" dirty="0"/>
          </a:p>
          <a:p>
            <a:pPr marL="0" indent="0">
              <a:buNone/>
            </a:pPr>
            <a:endParaRPr lang="nb-NO" sz="2400" dirty="0"/>
          </a:p>
        </p:txBody>
      </p:sp>
      <p:sp>
        <p:nvSpPr>
          <p:cNvPr id="4" name="Plassholder for lysbildenummer 3">
            <a:extLst>
              <a:ext uri="{FF2B5EF4-FFF2-40B4-BE49-F238E27FC236}">
                <a16:creationId xmlns:a16="http://schemas.microsoft.com/office/drawing/2014/main" id="{F7530123-9A42-4E4B-A60C-063683F21269}"/>
              </a:ext>
            </a:extLst>
          </p:cNvPr>
          <p:cNvSpPr>
            <a:spLocks noGrp="1"/>
          </p:cNvSpPr>
          <p:nvPr>
            <p:ph type="sldNum" sz="quarter" idx="12"/>
          </p:nvPr>
        </p:nvSpPr>
        <p:spPr/>
        <p:txBody>
          <a:bodyPr/>
          <a:lstStyle/>
          <a:p>
            <a:pPr>
              <a:defRPr/>
            </a:pPr>
            <a:fld id="{0A661FC8-99D7-4A13-95DA-563734AD9EF5}" type="slidenum">
              <a:rPr lang="nb-NO" altLang="nb-NO" smtClean="0"/>
              <a:pPr>
                <a:defRPr/>
              </a:pPr>
              <a:t>8</a:t>
            </a:fld>
            <a:endParaRPr lang="nb-NO" altLang="nb-NO" dirty="0"/>
          </a:p>
        </p:txBody>
      </p:sp>
      <p:pic>
        <p:nvPicPr>
          <p:cNvPr id="5" name="Bilde 4">
            <a:extLst>
              <a:ext uri="{FF2B5EF4-FFF2-40B4-BE49-F238E27FC236}">
                <a16:creationId xmlns:a16="http://schemas.microsoft.com/office/drawing/2014/main" id="{AB285227-2DE6-43FD-94AC-767501DF5D31}"/>
              </a:ext>
            </a:extLst>
          </p:cNvPr>
          <p:cNvPicPr>
            <a:picLocks noChangeAspect="1"/>
          </p:cNvPicPr>
          <p:nvPr/>
        </p:nvPicPr>
        <p:blipFill>
          <a:blip r:embed="rId2"/>
          <a:stretch>
            <a:fillRect/>
          </a:stretch>
        </p:blipFill>
        <p:spPr>
          <a:xfrm>
            <a:off x="6732240" y="3782877"/>
            <a:ext cx="1656184" cy="1656184"/>
          </a:xfrm>
          <a:prstGeom prst="rect">
            <a:avLst/>
          </a:prstGeom>
        </p:spPr>
      </p:pic>
    </p:spTree>
    <p:extLst>
      <p:ext uri="{BB962C8B-B14F-4D97-AF65-F5344CB8AC3E}">
        <p14:creationId xmlns:p14="http://schemas.microsoft.com/office/powerpoint/2010/main" val="162622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32FF3C-6490-4B77-9460-824F10379BFF}"/>
              </a:ext>
            </a:extLst>
          </p:cNvPr>
          <p:cNvSpPr>
            <a:spLocks noGrp="1"/>
          </p:cNvSpPr>
          <p:nvPr>
            <p:ph type="title"/>
          </p:nvPr>
        </p:nvSpPr>
        <p:spPr>
          <a:xfrm>
            <a:off x="457200" y="980728"/>
            <a:ext cx="8229600" cy="720080"/>
          </a:xfrm>
        </p:spPr>
        <p:txBody>
          <a:bodyPr/>
          <a:lstStyle/>
          <a:p>
            <a:r>
              <a:rPr lang="nb-NO" sz="2800" b="1" dirty="0"/>
              <a:t>Alderspensjon for deg som er født i 1963 og senere</a:t>
            </a:r>
            <a:endParaRPr lang="nb-NO" sz="2800" dirty="0"/>
          </a:p>
        </p:txBody>
      </p:sp>
      <p:sp>
        <p:nvSpPr>
          <p:cNvPr id="3" name="Plassholder for innhold 2">
            <a:extLst>
              <a:ext uri="{FF2B5EF4-FFF2-40B4-BE49-F238E27FC236}">
                <a16:creationId xmlns:a16="http://schemas.microsoft.com/office/drawing/2014/main" id="{3B8B2AF3-3054-4C23-874C-3BA9C393A932}"/>
              </a:ext>
            </a:extLst>
          </p:cNvPr>
          <p:cNvSpPr>
            <a:spLocks noGrp="1"/>
          </p:cNvSpPr>
          <p:nvPr>
            <p:ph idx="1"/>
          </p:nvPr>
        </p:nvSpPr>
        <p:spPr>
          <a:xfrm>
            <a:off x="457200" y="1700808"/>
            <a:ext cx="8229600" cy="4425355"/>
          </a:xfrm>
        </p:spPr>
        <p:txBody>
          <a:bodyPr/>
          <a:lstStyle/>
          <a:p>
            <a:pPr marL="0" indent="0">
              <a:buNone/>
            </a:pPr>
            <a:endParaRPr lang="nb-NO" sz="2000" dirty="0"/>
          </a:p>
          <a:p>
            <a:pPr marL="0" indent="0">
              <a:buNone/>
            </a:pPr>
            <a:endParaRPr lang="nb-NO" sz="2000" dirty="0"/>
          </a:p>
          <a:p>
            <a:pPr marL="0" indent="0">
              <a:buNone/>
            </a:pPr>
            <a:endParaRPr lang="nb-NO" sz="2000" dirty="0"/>
          </a:p>
          <a:p>
            <a:pPr marL="0" indent="0">
              <a:buNone/>
            </a:pPr>
            <a:r>
              <a:rPr lang="nb-NO" sz="2000" dirty="0"/>
              <a:t>Du vil tjene opp til alderspensjon med endrede regler fra 1.1.2020:</a:t>
            </a:r>
          </a:p>
          <a:p>
            <a:r>
              <a:rPr lang="nb-NO" sz="2000" dirty="0"/>
              <a:t>Minner om sparingen til alderspensjon som du har i folketrygden; årlig sparing frem til 75 år, kan tas ut når du ønsker mellom 62-75 år</a:t>
            </a:r>
          </a:p>
          <a:p>
            <a:r>
              <a:rPr lang="nb-NO" sz="2000" dirty="0"/>
              <a:t>Fra 1.1.20 sparer du </a:t>
            </a:r>
            <a:r>
              <a:rPr lang="nb-NO" sz="2000" dirty="0">
                <a:solidFill>
                  <a:schemeClr val="accent6">
                    <a:lumMod val="75000"/>
                  </a:schemeClr>
                </a:solidFill>
              </a:rPr>
              <a:t>5,7</a:t>
            </a:r>
            <a:r>
              <a:rPr lang="nb-NO" sz="2000" dirty="0"/>
              <a:t> % av lønnen din til sparegrisen</a:t>
            </a:r>
          </a:p>
          <a:p>
            <a:r>
              <a:rPr lang="nb-NO" sz="2000" dirty="0"/>
              <a:t>Også denne alderspensjonen er livsvarig</a:t>
            </a:r>
          </a:p>
          <a:p>
            <a:r>
              <a:rPr lang="nb-NO" sz="2000" dirty="0"/>
              <a:t>Du kan jobbe uten at din pensjon reduseres</a:t>
            </a:r>
          </a:p>
          <a:p>
            <a:r>
              <a:rPr lang="nb-NO" sz="2000" dirty="0"/>
              <a:t>Pensjonen øker jo lenger du jobber - de som er yngre må belage seg på å jobbe noe lengre</a:t>
            </a:r>
          </a:p>
          <a:p>
            <a:pPr marL="0" indent="0">
              <a:buNone/>
            </a:pPr>
            <a:r>
              <a:rPr lang="nb-NO" sz="2000" dirty="0"/>
              <a:t>Du beholder din pensjonsopptjening som du har fra før 1.1.2020 på det gamle regelverket. Mange vil få pensjon både etter dagens regler og nye regler i fremtiden.</a:t>
            </a:r>
          </a:p>
          <a:p>
            <a:pPr marL="0" indent="0">
              <a:buNone/>
            </a:pPr>
            <a:endParaRPr lang="nb-NO" sz="2000" dirty="0"/>
          </a:p>
          <a:p>
            <a:endParaRPr lang="nb-NO" sz="2000" dirty="0"/>
          </a:p>
          <a:p>
            <a:endParaRPr lang="nb-NO" sz="2000" dirty="0"/>
          </a:p>
          <a:p>
            <a:endParaRPr lang="nb-NO" sz="2000" dirty="0"/>
          </a:p>
          <a:p>
            <a:endParaRPr lang="nb-NO" dirty="0"/>
          </a:p>
        </p:txBody>
      </p:sp>
      <p:sp>
        <p:nvSpPr>
          <p:cNvPr id="4" name="Plassholder for lysbildenummer 3">
            <a:extLst>
              <a:ext uri="{FF2B5EF4-FFF2-40B4-BE49-F238E27FC236}">
                <a16:creationId xmlns:a16="http://schemas.microsoft.com/office/drawing/2014/main" id="{90634A32-44BE-4D36-98A9-109F742D012B}"/>
              </a:ext>
            </a:extLst>
          </p:cNvPr>
          <p:cNvSpPr>
            <a:spLocks noGrp="1"/>
          </p:cNvSpPr>
          <p:nvPr>
            <p:ph type="sldNum" sz="quarter" idx="12"/>
          </p:nvPr>
        </p:nvSpPr>
        <p:spPr/>
        <p:txBody>
          <a:bodyPr/>
          <a:lstStyle/>
          <a:p>
            <a:pPr>
              <a:defRPr/>
            </a:pPr>
            <a:fld id="{0A661FC8-99D7-4A13-95DA-563734AD9EF5}" type="slidenum">
              <a:rPr lang="nb-NO" altLang="nb-NO" smtClean="0"/>
              <a:pPr>
                <a:defRPr/>
              </a:pPr>
              <a:t>9</a:t>
            </a:fld>
            <a:endParaRPr lang="nb-NO" altLang="nb-NO" dirty="0"/>
          </a:p>
        </p:txBody>
      </p:sp>
      <p:pic>
        <p:nvPicPr>
          <p:cNvPr id="5" name="Bilde 4">
            <a:extLst>
              <a:ext uri="{FF2B5EF4-FFF2-40B4-BE49-F238E27FC236}">
                <a16:creationId xmlns:a16="http://schemas.microsoft.com/office/drawing/2014/main" id="{FA1AC67A-C887-41F3-9099-8DEB91B41C27}"/>
              </a:ext>
            </a:extLst>
          </p:cNvPr>
          <p:cNvPicPr>
            <a:picLocks noChangeAspect="1"/>
          </p:cNvPicPr>
          <p:nvPr/>
        </p:nvPicPr>
        <p:blipFill>
          <a:blip r:embed="rId2"/>
          <a:stretch>
            <a:fillRect/>
          </a:stretch>
        </p:blipFill>
        <p:spPr>
          <a:xfrm>
            <a:off x="2051720" y="1700808"/>
            <a:ext cx="4848225" cy="942975"/>
          </a:xfrm>
          <a:prstGeom prst="rect">
            <a:avLst/>
          </a:prstGeom>
        </p:spPr>
      </p:pic>
      <p:sp>
        <p:nvSpPr>
          <p:cNvPr id="6" name="Rektangel 5">
            <a:extLst>
              <a:ext uri="{FF2B5EF4-FFF2-40B4-BE49-F238E27FC236}">
                <a16:creationId xmlns:a16="http://schemas.microsoft.com/office/drawing/2014/main" id="{0A018C2B-021E-4FFE-B982-58A98092F69E}"/>
              </a:ext>
            </a:extLst>
          </p:cNvPr>
          <p:cNvSpPr/>
          <p:nvPr/>
        </p:nvSpPr>
        <p:spPr>
          <a:xfrm rot="20434307">
            <a:off x="755577" y="1844823"/>
            <a:ext cx="2736304" cy="33855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b-NO" sz="1600" b="1" cap="none" spc="0" dirty="0">
                <a:ln/>
                <a:solidFill>
                  <a:schemeClr val="accent3"/>
                </a:solidFill>
                <a:effectLst/>
              </a:rPr>
              <a:t>Den så kalte påslagsordningen</a:t>
            </a:r>
          </a:p>
        </p:txBody>
      </p:sp>
    </p:spTree>
    <p:extLst>
      <p:ext uri="{BB962C8B-B14F-4D97-AF65-F5344CB8AC3E}">
        <p14:creationId xmlns:p14="http://schemas.microsoft.com/office/powerpoint/2010/main" val="152518508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D14BFC96EE024B897ACCB2E243259B" ma:contentTypeVersion="11" ma:contentTypeDescription="Create a new document." ma:contentTypeScope="" ma:versionID="9919aba30158e9222ebcc29d115edcc5">
  <xsd:schema xmlns:xsd="http://www.w3.org/2001/XMLSchema" xmlns:xs="http://www.w3.org/2001/XMLSchema" xmlns:p="http://schemas.microsoft.com/office/2006/metadata/properties" xmlns:ns3="f3c8bc06-8852-44c3-bc42-b4765db493a1" xmlns:ns4="937c0b47-1edd-4cf9-b6fb-8583cb12811c" targetNamespace="http://schemas.microsoft.com/office/2006/metadata/properties" ma:root="true" ma:fieldsID="1b195332fc69d0746b0da8821b5fd0a4" ns3:_="" ns4:_="">
    <xsd:import namespace="f3c8bc06-8852-44c3-bc42-b4765db493a1"/>
    <xsd:import namespace="937c0b47-1edd-4cf9-b6fb-8583cb12811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c8bc06-8852-44c3-bc42-b4765db493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7c0b47-1edd-4cf9-b6fb-8583cb12811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AFBCA5-47A9-4A4F-919F-B3A7CEFF53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c8bc06-8852-44c3-bc42-b4765db493a1"/>
    <ds:schemaRef ds:uri="937c0b47-1edd-4cf9-b6fb-8583cb1281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36D7F8-F8E4-4370-842D-70209DF00434}">
  <ds:schemaRefs>
    <ds:schemaRef ds:uri="http://schemas.microsoft.com/sharepoint/v3/contenttype/forms"/>
  </ds:schemaRefs>
</ds:datastoreItem>
</file>

<file path=customXml/itemProps3.xml><?xml version="1.0" encoding="utf-8"?>
<ds:datastoreItem xmlns:ds="http://schemas.openxmlformats.org/officeDocument/2006/customXml" ds:itemID="{4A7D2EEA-9954-495E-9C15-5A61C3193BF7}">
  <ds:schemaRefs>
    <ds:schemaRef ds:uri="http://purl.org/dc/elements/1.1/"/>
    <ds:schemaRef ds:uri="http://schemas.microsoft.com/office/2006/metadata/properties"/>
    <ds:schemaRef ds:uri="http://purl.org/dc/terms/"/>
    <ds:schemaRef ds:uri="937c0b47-1edd-4cf9-b6fb-8583cb12811c"/>
    <ds:schemaRef ds:uri="http://schemas.microsoft.com/office/2006/documentManagement/types"/>
    <ds:schemaRef ds:uri="http://schemas.microsoft.com/office/infopath/2007/PartnerControls"/>
    <ds:schemaRef ds:uri="http://schemas.openxmlformats.org/package/2006/metadata/core-properties"/>
    <ds:schemaRef ds:uri="f3c8bc06-8852-44c3-bc42-b4765db493a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5580</TotalTime>
  <Words>1423</Words>
  <Application>Microsoft Office PowerPoint</Application>
  <PresentationFormat>Skjermfremvisning (4:3)</PresentationFormat>
  <Paragraphs>222</Paragraphs>
  <Slides>18</Slides>
  <Notes>0</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18</vt:i4>
      </vt:variant>
    </vt:vector>
  </HeadingPairs>
  <TitlesOfParts>
    <vt:vector size="25" baseType="lpstr">
      <vt:lpstr>Abadi Extra Light</vt:lpstr>
      <vt:lpstr>Arial</vt:lpstr>
      <vt:lpstr>Calibri</vt:lpstr>
      <vt:lpstr>Ink Free</vt:lpstr>
      <vt:lpstr>Times New Roman</vt:lpstr>
      <vt:lpstr>Office-tema</vt:lpstr>
      <vt:lpstr>Egendefinert utforming</vt:lpstr>
      <vt:lpstr>Alderspensjon for dummies</vt:lpstr>
      <vt:lpstr>PowerPoint-presentasjon</vt:lpstr>
      <vt:lpstr> Den største sparegrisen –  alderspensjonen du sparer til i folketrygden</vt:lpstr>
      <vt:lpstr>Hva betyr dette?</vt:lpstr>
      <vt:lpstr>PowerPoint-presentasjon</vt:lpstr>
      <vt:lpstr>Din andre sparegris  Offentlig tjenestepensjon</vt:lpstr>
      <vt:lpstr>Har du jobbet i andre kommuner eller i staten før du begynte i Bærum kommune?</vt:lpstr>
      <vt:lpstr>Alderspensjon for deg som er født i 1962 og tidligere</vt:lpstr>
      <vt:lpstr>Alderspensjon for deg som er født i 1963 og senere</vt:lpstr>
      <vt:lpstr>Noen råd</vt:lpstr>
      <vt:lpstr>PowerPoint-presentasjon</vt:lpstr>
      <vt:lpstr>Hvor kan jeg finne mer info om pensjon?</vt:lpstr>
      <vt:lpstr>Vanlige og vanskelige begreper i pensjonsverden</vt:lpstr>
      <vt:lpstr>Takk for oppmerksomheten!! </vt:lpstr>
      <vt:lpstr>Liten ordliste</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Alderspensjon for dummies</dc:title>
  <dc:creator>Catrin Hagén Sønsterud</dc:creator>
  <cp:lastModifiedBy>Catrin Hagén Sønsterud</cp:lastModifiedBy>
  <cp:revision>49</cp:revision>
  <dcterms:created xsi:type="dcterms:W3CDTF">2020-11-09T11:57:07Z</dcterms:created>
  <dcterms:modified xsi:type="dcterms:W3CDTF">2021-01-15T14:41:52Z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3ecc0f-ccb9-4361-8333-eab9c279fcaa_Enabled">
    <vt:lpwstr>true</vt:lpwstr>
  </property>
  <property fmtid="{D5CDD505-2E9C-101B-9397-08002B2CF9AE}" pid="3" name="MSIP_Label_593ecc0f-ccb9-4361-8333-eab9c279fcaa_SetDate">
    <vt:lpwstr>2020-11-09T12:26:07Z</vt:lpwstr>
  </property>
  <property fmtid="{D5CDD505-2E9C-101B-9397-08002B2CF9AE}" pid="4" name="MSIP_Label_593ecc0f-ccb9-4361-8333-eab9c279fcaa_Method">
    <vt:lpwstr>Standard</vt:lpwstr>
  </property>
  <property fmtid="{D5CDD505-2E9C-101B-9397-08002B2CF9AE}" pid="5" name="MSIP_Label_593ecc0f-ccb9-4361-8333-eab9c279fcaa_Name">
    <vt:lpwstr>Intern</vt:lpwstr>
  </property>
  <property fmtid="{D5CDD505-2E9C-101B-9397-08002B2CF9AE}" pid="6" name="MSIP_Label_593ecc0f-ccb9-4361-8333-eab9c279fcaa_SiteId">
    <vt:lpwstr>07ba06ff-14f4-464b-b7e8-bc3a7e21e203</vt:lpwstr>
  </property>
  <property fmtid="{D5CDD505-2E9C-101B-9397-08002B2CF9AE}" pid="7" name="MSIP_Label_593ecc0f-ccb9-4361-8333-eab9c279fcaa_ActionId">
    <vt:lpwstr>85f27f1e-166a-4aaa-b03d-0000fd4b57c1</vt:lpwstr>
  </property>
  <property fmtid="{D5CDD505-2E9C-101B-9397-08002B2CF9AE}" pid="8" name="MSIP_Label_593ecc0f-ccb9-4361-8333-eab9c279fcaa_ContentBits">
    <vt:lpwstr>0</vt:lpwstr>
  </property>
</Properties>
</file>