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5"/>
  </p:notesMasterIdLst>
  <p:sldIdLst>
    <p:sldId id="412" r:id="rId6"/>
    <p:sldId id="371" r:id="rId7"/>
    <p:sldId id="319" r:id="rId8"/>
    <p:sldId id="422" r:id="rId9"/>
    <p:sldId id="417" r:id="rId10"/>
    <p:sldId id="418" r:id="rId11"/>
    <p:sldId id="339" r:id="rId12"/>
    <p:sldId id="372" r:id="rId13"/>
    <p:sldId id="342" r:id="rId14"/>
    <p:sldId id="260" r:id="rId15"/>
    <p:sldId id="419" r:id="rId16"/>
    <p:sldId id="410" r:id="rId17"/>
    <p:sldId id="272" r:id="rId18"/>
    <p:sldId id="273" r:id="rId19"/>
    <p:sldId id="274" r:id="rId20"/>
    <p:sldId id="375" r:id="rId21"/>
    <p:sldId id="414" r:id="rId22"/>
    <p:sldId id="381" r:id="rId23"/>
    <p:sldId id="382" r:id="rId24"/>
    <p:sldId id="415" r:id="rId25"/>
    <p:sldId id="386" r:id="rId26"/>
    <p:sldId id="387" r:id="rId27"/>
    <p:sldId id="420" r:id="rId28"/>
    <p:sldId id="388" r:id="rId29"/>
    <p:sldId id="389" r:id="rId30"/>
    <p:sldId id="421" r:id="rId31"/>
    <p:sldId id="411" r:id="rId32"/>
    <p:sldId id="329" r:id="rId33"/>
    <p:sldId id="305" r:id="rId34"/>
  </p:sldIdLst>
  <p:sldSz cx="9144000" cy="6858000" type="screen4x3"/>
  <p:notesSz cx="6797675" cy="987425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nus Sonsteby" initials="MS" lastIdx="2" clrIdx="0">
    <p:extLst>
      <p:ext uri="{19B8F6BF-5375-455C-9EA6-DF929625EA0E}">
        <p15:presenceInfo xmlns:p15="http://schemas.microsoft.com/office/powerpoint/2012/main" userId="Magnus Sonste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D76"/>
    <a:srgbClr val="D7E4BD"/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3" autoAdjust="0"/>
    <p:restoredTop sz="94660"/>
  </p:normalViewPr>
  <p:slideViewPr>
    <p:cSldViewPr>
      <p:cViewPr varScale="1">
        <p:scale>
          <a:sx n="162" d="100"/>
          <a:sy n="162" d="100"/>
        </p:scale>
        <p:origin x="1662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C11F2-3C96-4D4F-96C3-1206518C73C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491BEE8E-7EBF-492B-9009-67EC305CDD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altLang="nb-NO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altLang="nb-NO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altLang="nb-NO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Individuelle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Pensjoner</a:t>
          </a:r>
        </a:p>
      </dgm:t>
    </dgm:pt>
    <dgm:pt modelId="{3FAB5682-7E21-408A-9ED3-1EB1A72372AF}" type="parTrans" cxnId="{24004B64-17B2-42CE-9D57-78DC8A4E3EA6}">
      <dgm:prSet/>
      <dgm:spPr/>
    </dgm:pt>
    <dgm:pt modelId="{F13387AB-39AC-4581-941E-BC2DCC399D91}" type="sibTrans" cxnId="{24004B64-17B2-42CE-9D57-78DC8A4E3EA6}">
      <dgm:prSet/>
      <dgm:spPr/>
    </dgm:pt>
    <dgm:pt modelId="{F9887E06-B500-43B5-B4F7-82B3FE53C1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Tjenestepensjon</a:t>
          </a:r>
        </a:p>
      </dgm:t>
    </dgm:pt>
    <dgm:pt modelId="{D574BAA8-8419-4D1F-84E8-3A4B946BD622}" type="parTrans" cxnId="{7572344E-6A88-4484-8CD8-2778F2F9F5C3}">
      <dgm:prSet/>
      <dgm:spPr/>
    </dgm:pt>
    <dgm:pt modelId="{7C88CCB6-C732-477B-B143-81E8C7EDA029}" type="sibTrans" cxnId="{7572344E-6A88-4484-8CD8-2778F2F9F5C3}">
      <dgm:prSet/>
      <dgm:spPr/>
    </dgm:pt>
    <dgm:pt modelId="{E04CA6A8-1BEB-431C-9422-E0379E40A4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Folketrygden</a:t>
          </a:r>
        </a:p>
      </dgm:t>
    </dgm:pt>
    <dgm:pt modelId="{A3F65BB4-7250-46F6-B9EB-0FAD27884E60}" type="parTrans" cxnId="{E8053D0E-6B40-45E3-BDDB-5B6ED0AA0DD2}">
      <dgm:prSet/>
      <dgm:spPr/>
    </dgm:pt>
    <dgm:pt modelId="{4D9290DD-9ABB-437A-B274-D206E9EADFCB}" type="sibTrans" cxnId="{E8053D0E-6B40-45E3-BDDB-5B6ED0AA0DD2}">
      <dgm:prSet/>
      <dgm:spPr/>
    </dgm:pt>
    <dgm:pt modelId="{8FEE0E03-1CBA-454B-8000-8F8D537C8B81}" type="pres">
      <dgm:prSet presAssocID="{621C11F2-3C96-4D4F-96C3-1206518C73C9}" presName="Name0" presStyleCnt="0">
        <dgm:presLayoutVars>
          <dgm:dir/>
          <dgm:animLvl val="lvl"/>
          <dgm:resizeHandles val="exact"/>
        </dgm:presLayoutVars>
      </dgm:prSet>
      <dgm:spPr/>
    </dgm:pt>
    <dgm:pt modelId="{47E431DF-CBAA-4916-A03D-3D8FC72A9B04}" type="pres">
      <dgm:prSet presAssocID="{491BEE8E-7EBF-492B-9009-67EC305CDD4C}" presName="Name8" presStyleCnt="0"/>
      <dgm:spPr/>
    </dgm:pt>
    <dgm:pt modelId="{3E4A4B6C-150A-4ABA-A47B-470B0C4F178E}" type="pres">
      <dgm:prSet presAssocID="{491BEE8E-7EBF-492B-9009-67EC305CDD4C}" presName="level" presStyleLbl="node1" presStyleIdx="0" presStyleCnt="3">
        <dgm:presLayoutVars>
          <dgm:chMax val="1"/>
          <dgm:bulletEnabled val="1"/>
        </dgm:presLayoutVars>
      </dgm:prSet>
      <dgm:spPr/>
    </dgm:pt>
    <dgm:pt modelId="{776894A2-7D04-4CAD-B992-40837356CA35}" type="pres">
      <dgm:prSet presAssocID="{491BEE8E-7EBF-492B-9009-67EC305CDD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0F54AD9-2628-4567-925A-7032B5997829}" type="pres">
      <dgm:prSet presAssocID="{F9887E06-B500-43B5-B4F7-82B3FE53C1C9}" presName="Name8" presStyleCnt="0"/>
      <dgm:spPr/>
    </dgm:pt>
    <dgm:pt modelId="{7EE47635-C032-450C-A0DE-9E75E1A96422}" type="pres">
      <dgm:prSet presAssocID="{F9887E06-B500-43B5-B4F7-82B3FE53C1C9}" presName="level" presStyleLbl="node1" presStyleIdx="1" presStyleCnt="3">
        <dgm:presLayoutVars>
          <dgm:chMax val="1"/>
          <dgm:bulletEnabled val="1"/>
        </dgm:presLayoutVars>
      </dgm:prSet>
      <dgm:spPr/>
    </dgm:pt>
    <dgm:pt modelId="{56A81969-6C3B-4DBC-9F35-4CF44AFF8835}" type="pres">
      <dgm:prSet presAssocID="{F9887E06-B500-43B5-B4F7-82B3FE53C1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853CB-D6F1-4D49-9502-E36FB87B65D2}" type="pres">
      <dgm:prSet presAssocID="{E04CA6A8-1BEB-431C-9422-E0379E40A458}" presName="Name8" presStyleCnt="0"/>
      <dgm:spPr/>
    </dgm:pt>
    <dgm:pt modelId="{0C40546B-E01A-4DCA-BF7D-BE47877547C8}" type="pres">
      <dgm:prSet presAssocID="{E04CA6A8-1BEB-431C-9422-E0379E40A458}" presName="level" presStyleLbl="node1" presStyleIdx="2" presStyleCnt="3">
        <dgm:presLayoutVars>
          <dgm:chMax val="1"/>
          <dgm:bulletEnabled val="1"/>
        </dgm:presLayoutVars>
      </dgm:prSet>
      <dgm:spPr/>
    </dgm:pt>
    <dgm:pt modelId="{10FA800E-6495-4997-9FAC-7993B645248A}" type="pres">
      <dgm:prSet presAssocID="{E04CA6A8-1BEB-431C-9422-E0379E40A4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8053D0E-6B40-45E3-BDDB-5B6ED0AA0DD2}" srcId="{621C11F2-3C96-4D4F-96C3-1206518C73C9}" destId="{E04CA6A8-1BEB-431C-9422-E0379E40A458}" srcOrd="2" destOrd="0" parTransId="{A3F65BB4-7250-46F6-B9EB-0FAD27884E60}" sibTransId="{4D9290DD-9ABB-437A-B274-D206E9EADFCB}"/>
    <dgm:cxn modelId="{97A6611B-30EB-4933-B162-61E6B4A0C72C}" type="presOf" srcId="{E04CA6A8-1BEB-431C-9422-E0379E40A458}" destId="{10FA800E-6495-4997-9FAC-7993B645248A}" srcOrd="1" destOrd="0" presId="urn:microsoft.com/office/officeart/2005/8/layout/pyramid1"/>
    <dgm:cxn modelId="{5ECE6C5D-3D54-4F65-8757-18F515F33DF0}" type="presOf" srcId="{491BEE8E-7EBF-492B-9009-67EC305CDD4C}" destId="{776894A2-7D04-4CAD-B992-40837356CA35}" srcOrd="1" destOrd="0" presId="urn:microsoft.com/office/officeart/2005/8/layout/pyramid1"/>
    <dgm:cxn modelId="{24004B64-17B2-42CE-9D57-78DC8A4E3EA6}" srcId="{621C11F2-3C96-4D4F-96C3-1206518C73C9}" destId="{491BEE8E-7EBF-492B-9009-67EC305CDD4C}" srcOrd="0" destOrd="0" parTransId="{3FAB5682-7E21-408A-9ED3-1EB1A72372AF}" sibTransId="{F13387AB-39AC-4581-941E-BC2DCC399D91}"/>
    <dgm:cxn modelId="{9678A34A-9FEB-4711-97E2-023AB2166797}" type="presOf" srcId="{491BEE8E-7EBF-492B-9009-67EC305CDD4C}" destId="{3E4A4B6C-150A-4ABA-A47B-470B0C4F178E}" srcOrd="0" destOrd="0" presId="urn:microsoft.com/office/officeart/2005/8/layout/pyramid1"/>
    <dgm:cxn modelId="{7572344E-6A88-4484-8CD8-2778F2F9F5C3}" srcId="{621C11F2-3C96-4D4F-96C3-1206518C73C9}" destId="{F9887E06-B500-43B5-B4F7-82B3FE53C1C9}" srcOrd="1" destOrd="0" parTransId="{D574BAA8-8419-4D1F-84E8-3A4B946BD622}" sibTransId="{7C88CCB6-C732-477B-B143-81E8C7EDA029}"/>
    <dgm:cxn modelId="{59160A52-BB0C-4C2A-857D-803CEFE974AB}" type="presOf" srcId="{621C11F2-3C96-4D4F-96C3-1206518C73C9}" destId="{8FEE0E03-1CBA-454B-8000-8F8D537C8B81}" srcOrd="0" destOrd="0" presId="urn:microsoft.com/office/officeart/2005/8/layout/pyramid1"/>
    <dgm:cxn modelId="{3E43C788-3D2D-48B6-B0FD-30DF84F50442}" type="presOf" srcId="{E04CA6A8-1BEB-431C-9422-E0379E40A458}" destId="{0C40546B-E01A-4DCA-BF7D-BE47877547C8}" srcOrd="0" destOrd="0" presId="urn:microsoft.com/office/officeart/2005/8/layout/pyramid1"/>
    <dgm:cxn modelId="{C13C4DB6-132F-4CE6-A741-217D4F6C1C89}" type="presOf" srcId="{F9887E06-B500-43B5-B4F7-82B3FE53C1C9}" destId="{7EE47635-C032-450C-A0DE-9E75E1A96422}" srcOrd="0" destOrd="0" presId="urn:microsoft.com/office/officeart/2005/8/layout/pyramid1"/>
    <dgm:cxn modelId="{0A761BDB-C35A-4A12-9447-AAEE66DD288A}" type="presOf" srcId="{F9887E06-B500-43B5-B4F7-82B3FE53C1C9}" destId="{56A81969-6C3B-4DBC-9F35-4CF44AFF8835}" srcOrd="1" destOrd="0" presId="urn:microsoft.com/office/officeart/2005/8/layout/pyramid1"/>
    <dgm:cxn modelId="{07C52189-D4CF-4ED9-B8E4-94EDEFC64B7F}" type="presParOf" srcId="{8FEE0E03-1CBA-454B-8000-8F8D537C8B81}" destId="{47E431DF-CBAA-4916-A03D-3D8FC72A9B04}" srcOrd="0" destOrd="0" presId="urn:microsoft.com/office/officeart/2005/8/layout/pyramid1"/>
    <dgm:cxn modelId="{E8D7DCF4-B30B-4BDB-94CB-ED2BAC77E7EC}" type="presParOf" srcId="{47E431DF-CBAA-4916-A03D-3D8FC72A9B04}" destId="{3E4A4B6C-150A-4ABA-A47B-470B0C4F178E}" srcOrd="0" destOrd="0" presId="urn:microsoft.com/office/officeart/2005/8/layout/pyramid1"/>
    <dgm:cxn modelId="{A7A7F021-C61B-474B-B74D-9B4EA9CDE0DE}" type="presParOf" srcId="{47E431DF-CBAA-4916-A03D-3D8FC72A9B04}" destId="{776894A2-7D04-4CAD-B992-40837356CA35}" srcOrd="1" destOrd="0" presId="urn:microsoft.com/office/officeart/2005/8/layout/pyramid1"/>
    <dgm:cxn modelId="{35CBAC28-146F-45E3-B08F-3E69F2BFC803}" type="presParOf" srcId="{8FEE0E03-1CBA-454B-8000-8F8D537C8B81}" destId="{F0F54AD9-2628-4567-925A-7032B5997829}" srcOrd="1" destOrd="0" presId="urn:microsoft.com/office/officeart/2005/8/layout/pyramid1"/>
    <dgm:cxn modelId="{A9D90D11-F3AD-454B-A5C3-C8B49E7441CF}" type="presParOf" srcId="{F0F54AD9-2628-4567-925A-7032B5997829}" destId="{7EE47635-C032-450C-A0DE-9E75E1A96422}" srcOrd="0" destOrd="0" presId="urn:microsoft.com/office/officeart/2005/8/layout/pyramid1"/>
    <dgm:cxn modelId="{AC246C6E-A899-4D4E-AEA4-441D3D97BC3D}" type="presParOf" srcId="{F0F54AD9-2628-4567-925A-7032B5997829}" destId="{56A81969-6C3B-4DBC-9F35-4CF44AFF8835}" srcOrd="1" destOrd="0" presId="urn:microsoft.com/office/officeart/2005/8/layout/pyramid1"/>
    <dgm:cxn modelId="{67CE91A7-46C1-4B19-92E0-1AD9035891B5}" type="presParOf" srcId="{8FEE0E03-1CBA-454B-8000-8F8D537C8B81}" destId="{1C2853CB-D6F1-4D49-9502-E36FB87B65D2}" srcOrd="2" destOrd="0" presId="urn:microsoft.com/office/officeart/2005/8/layout/pyramid1"/>
    <dgm:cxn modelId="{D19C6DA6-C175-4908-AB68-D04BDAC0C4DD}" type="presParOf" srcId="{1C2853CB-D6F1-4D49-9502-E36FB87B65D2}" destId="{0C40546B-E01A-4DCA-BF7D-BE47877547C8}" srcOrd="0" destOrd="0" presId="urn:microsoft.com/office/officeart/2005/8/layout/pyramid1"/>
    <dgm:cxn modelId="{EA047EA1-2598-4E67-A2CF-45B93A790F1B}" type="presParOf" srcId="{1C2853CB-D6F1-4D49-9502-E36FB87B65D2}" destId="{10FA800E-6495-4997-9FAC-7993B645248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96049-A9ED-4D61-84BB-8648834B9A8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7B0F62D8-0515-43DB-AF87-DC5E1E0E3528}">
      <dgm:prSet phldrT="[Tekst]"/>
      <dgm:spPr>
        <a:solidFill>
          <a:schemeClr val="accent4"/>
        </a:solidFill>
      </dgm:spPr>
      <dgm:t>
        <a:bodyPr/>
        <a:lstStyle/>
        <a:p>
          <a:r>
            <a:rPr lang="nb-NO" dirty="0"/>
            <a:t>SPK </a:t>
          </a:r>
        </a:p>
        <a:p>
          <a:r>
            <a:rPr lang="nb-NO" dirty="0"/>
            <a:t>15 år</a:t>
          </a:r>
        </a:p>
      </dgm:t>
    </dgm:pt>
    <dgm:pt modelId="{C83327BA-493F-42C6-B1DE-0F4065CF1535}" type="parTrans" cxnId="{EF86D413-CC4C-4FF2-B3F4-4717514013D2}">
      <dgm:prSet/>
      <dgm:spPr/>
      <dgm:t>
        <a:bodyPr/>
        <a:lstStyle/>
        <a:p>
          <a:endParaRPr lang="nb-NO"/>
        </a:p>
      </dgm:t>
    </dgm:pt>
    <dgm:pt modelId="{E9A1CCC2-9C5F-4F21-9CC6-F7D488585773}" type="sibTrans" cxnId="{EF86D413-CC4C-4FF2-B3F4-4717514013D2}">
      <dgm:prSet/>
      <dgm:spPr/>
      <dgm:t>
        <a:bodyPr/>
        <a:lstStyle/>
        <a:p>
          <a:endParaRPr lang="nb-NO"/>
        </a:p>
      </dgm:t>
    </dgm:pt>
    <dgm:pt modelId="{214916F9-30E0-4E52-9EA0-4A29ED209C76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/>
            <a:t>OPF</a:t>
          </a:r>
        </a:p>
        <a:p>
          <a:r>
            <a:rPr lang="nb-NO" dirty="0"/>
            <a:t>7 mnd.</a:t>
          </a:r>
        </a:p>
      </dgm:t>
    </dgm:pt>
    <dgm:pt modelId="{FDCB3931-A50F-4433-95D5-85DC8CF6D73F}" type="parTrans" cxnId="{A90416A1-63C6-4356-B1B3-9BCD65E5F5F5}">
      <dgm:prSet/>
      <dgm:spPr/>
      <dgm:t>
        <a:bodyPr/>
        <a:lstStyle/>
        <a:p>
          <a:endParaRPr lang="nb-NO"/>
        </a:p>
      </dgm:t>
    </dgm:pt>
    <dgm:pt modelId="{AFD66C29-0BEF-4F1E-8676-16972C68BA54}" type="sibTrans" cxnId="{A90416A1-63C6-4356-B1B3-9BCD65E5F5F5}">
      <dgm:prSet/>
      <dgm:spPr/>
      <dgm:t>
        <a:bodyPr/>
        <a:lstStyle/>
        <a:p>
          <a:endParaRPr lang="nb-NO"/>
        </a:p>
      </dgm:t>
    </dgm:pt>
    <dgm:pt modelId="{ED14BD37-42AC-419C-8265-D8E44244B0B9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dirty="0"/>
            <a:t>BKP 10 år</a:t>
          </a:r>
        </a:p>
      </dgm:t>
    </dgm:pt>
    <dgm:pt modelId="{2992A8DF-A1B0-4BE4-A86A-1307C8666BB1}" type="parTrans" cxnId="{4AFC09EF-9D6C-4B4C-B393-281CD0CCD85A}">
      <dgm:prSet/>
      <dgm:spPr/>
      <dgm:t>
        <a:bodyPr/>
        <a:lstStyle/>
        <a:p>
          <a:endParaRPr lang="nb-NO"/>
        </a:p>
      </dgm:t>
    </dgm:pt>
    <dgm:pt modelId="{17ADE2F2-8D10-49B2-B4F3-EF32DDFE4757}" type="sibTrans" cxnId="{4AFC09EF-9D6C-4B4C-B393-281CD0CCD85A}">
      <dgm:prSet/>
      <dgm:spPr/>
      <dgm:t>
        <a:bodyPr/>
        <a:lstStyle/>
        <a:p>
          <a:endParaRPr lang="nb-NO"/>
        </a:p>
      </dgm:t>
    </dgm:pt>
    <dgm:pt modelId="{4A0D1BAB-F43B-47CA-8264-E62D05922B56}">
      <dgm:prSet/>
      <dgm:spPr/>
      <dgm:t>
        <a:bodyPr/>
        <a:lstStyle/>
        <a:p>
          <a:r>
            <a:rPr lang="nn-NO" b="1" dirty="0">
              <a:solidFill>
                <a:schemeClr val="bg1"/>
              </a:solidFill>
            </a:rPr>
            <a:t>25 år og 7 </a:t>
          </a:r>
          <a:r>
            <a:rPr lang="nn-NO" b="1" dirty="0" err="1">
              <a:solidFill>
                <a:schemeClr val="bg1"/>
              </a:solidFill>
            </a:rPr>
            <a:t>mnd</a:t>
          </a:r>
          <a:r>
            <a:rPr lang="nn-NO" b="1" dirty="0">
              <a:solidFill>
                <a:schemeClr val="bg1"/>
              </a:solidFill>
            </a:rPr>
            <a:t>.  </a:t>
          </a:r>
        </a:p>
      </dgm:t>
    </dgm:pt>
    <dgm:pt modelId="{A04DB193-A7C4-4F23-84B1-660E0D1AE209}" type="parTrans" cxnId="{15EA46BE-B821-4E27-ABC4-A189ADBD1D74}">
      <dgm:prSet/>
      <dgm:spPr/>
      <dgm:t>
        <a:bodyPr/>
        <a:lstStyle/>
        <a:p>
          <a:endParaRPr lang="nb-NO"/>
        </a:p>
      </dgm:t>
    </dgm:pt>
    <dgm:pt modelId="{2FCB9BB5-F4A0-4E0C-9F94-2B9851ABF946}" type="sibTrans" cxnId="{15EA46BE-B821-4E27-ABC4-A189ADBD1D74}">
      <dgm:prSet/>
      <dgm:spPr/>
      <dgm:t>
        <a:bodyPr/>
        <a:lstStyle/>
        <a:p>
          <a:endParaRPr lang="nb-NO"/>
        </a:p>
      </dgm:t>
    </dgm:pt>
    <dgm:pt modelId="{48D2385B-581E-433E-8FE8-D54CC7BE04D9}" type="pres">
      <dgm:prSet presAssocID="{DA496049-A9ED-4D61-84BB-8648834B9A86}" presName="linearFlow" presStyleCnt="0">
        <dgm:presLayoutVars>
          <dgm:dir/>
          <dgm:resizeHandles val="exact"/>
        </dgm:presLayoutVars>
      </dgm:prSet>
      <dgm:spPr/>
    </dgm:pt>
    <dgm:pt modelId="{B9A70296-242E-410C-BB07-DA86D5A01902}" type="pres">
      <dgm:prSet presAssocID="{7B0F62D8-0515-43DB-AF87-DC5E1E0E3528}" presName="node" presStyleLbl="node1" presStyleIdx="0" presStyleCnt="4">
        <dgm:presLayoutVars>
          <dgm:bulletEnabled val="1"/>
        </dgm:presLayoutVars>
      </dgm:prSet>
      <dgm:spPr/>
    </dgm:pt>
    <dgm:pt modelId="{EF52E960-73FB-4DE0-9DF6-01A50D4EBF3A}" type="pres">
      <dgm:prSet presAssocID="{E9A1CCC2-9C5F-4F21-9CC6-F7D488585773}" presName="spacerL" presStyleCnt="0"/>
      <dgm:spPr/>
    </dgm:pt>
    <dgm:pt modelId="{03CB7974-51F2-448C-B55A-77CBCF520537}" type="pres">
      <dgm:prSet presAssocID="{E9A1CCC2-9C5F-4F21-9CC6-F7D488585773}" presName="sibTrans" presStyleLbl="sibTrans2D1" presStyleIdx="0" presStyleCnt="3"/>
      <dgm:spPr/>
    </dgm:pt>
    <dgm:pt modelId="{1A81E68E-62CA-43C3-9CBC-AE40A19F6711}" type="pres">
      <dgm:prSet presAssocID="{E9A1CCC2-9C5F-4F21-9CC6-F7D488585773}" presName="spacerR" presStyleCnt="0"/>
      <dgm:spPr/>
    </dgm:pt>
    <dgm:pt modelId="{1CFE5196-D69F-4870-B9E6-14E21FDDC1A7}" type="pres">
      <dgm:prSet presAssocID="{214916F9-30E0-4E52-9EA0-4A29ED209C76}" presName="node" presStyleLbl="node1" presStyleIdx="1" presStyleCnt="4">
        <dgm:presLayoutVars>
          <dgm:bulletEnabled val="1"/>
        </dgm:presLayoutVars>
      </dgm:prSet>
      <dgm:spPr/>
    </dgm:pt>
    <dgm:pt modelId="{6EA1B75A-4A57-479A-B0B8-552DD4ED5C3B}" type="pres">
      <dgm:prSet presAssocID="{AFD66C29-0BEF-4F1E-8676-16972C68BA54}" presName="spacerL" presStyleCnt="0"/>
      <dgm:spPr/>
    </dgm:pt>
    <dgm:pt modelId="{1D2B3CE5-C0EC-4747-9AFA-8A6C50D9C003}" type="pres">
      <dgm:prSet presAssocID="{AFD66C29-0BEF-4F1E-8676-16972C68BA54}" presName="sibTrans" presStyleLbl="sibTrans2D1" presStyleIdx="1" presStyleCnt="3"/>
      <dgm:spPr/>
    </dgm:pt>
    <dgm:pt modelId="{4A174F52-7142-4740-9E43-148AD487B07F}" type="pres">
      <dgm:prSet presAssocID="{AFD66C29-0BEF-4F1E-8676-16972C68BA54}" presName="spacerR" presStyleCnt="0"/>
      <dgm:spPr/>
    </dgm:pt>
    <dgm:pt modelId="{1DC46EA6-5CCE-4C57-AF95-2D852AC0E558}" type="pres">
      <dgm:prSet presAssocID="{ED14BD37-42AC-419C-8265-D8E44244B0B9}" presName="node" presStyleLbl="node1" presStyleIdx="2" presStyleCnt="4">
        <dgm:presLayoutVars>
          <dgm:bulletEnabled val="1"/>
        </dgm:presLayoutVars>
      </dgm:prSet>
      <dgm:spPr/>
    </dgm:pt>
    <dgm:pt modelId="{C7E9A16C-BE76-4318-906F-484DCAF498C5}" type="pres">
      <dgm:prSet presAssocID="{17ADE2F2-8D10-49B2-B4F3-EF32DDFE4757}" presName="spacerL" presStyleCnt="0"/>
      <dgm:spPr/>
    </dgm:pt>
    <dgm:pt modelId="{3846E100-3AF8-412D-99C1-BFDDE69EB76D}" type="pres">
      <dgm:prSet presAssocID="{17ADE2F2-8D10-49B2-B4F3-EF32DDFE4757}" presName="sibTrans" presStyleLbl="sibTrans2D1" presStyleIdx="2" presStyleCnt="3"/>
      <dgm:spPr/>
    </dgm:pt>
    <dgm:pt modelId="{64D689A5-04C7-49C6-A589-9637AE25DC10}" type="pres">
      <dgm:prSet presAssocID="{17ADE2F2-8D10-49B2-B4F3-EF32DDFE4757}" presName="spacerR" presStyleCnt="0"/>
      <dgm:spPr/>
    </dgm:pt>
    <dgm:pt modelId="{E57FE78F-31AC-4899-A221-E8E503EA5D55}" type="pres">
      <dgm:prSet presAssocID="{4A0D1BAB-F43B-47CA-8264-E62D05922B56}" presName="node" presStyleLbl="node1" presStyleIdx="3" presStyleCnt="4" custScaleX="144379" custScaleY="141853">
        <dgm:presLayoutVars>
          <dgm:bulletEnabled val="1"/>
        </dgm:presLayoutVars>
      </dgm:prSet>
      <dgm:spPr/>
    </dgm:pt>
  </dgm:ptLst>
  <dgm:cxnLst>
    <dgm:cxn modelId="{EF86D413-CC4C-4FF2-B3F4-4717514013D2}" srcId="{DA496049-A9ED-4D61-84BB-8648834B9A86}" destId="{7B0F62D8-0515-43DB-AF87-DC5E1E0E3528}" srcOrd="0" destOrd="0" parTransId="{C83327BA-493F-42C6-B1DE-0F4065CF1535}" sibTransId="{E9A1CCC2-9C5F-4F21-9CC6-F7D488585773}"/>
    <dgm:cxn modelId="{D1FB8C7C-D60A-4511-8767-DAE759A1D7AD}" type="presOf" srcId="{4A0D1BAB-F43B-47CA-8264-E62D05922B56}" destId="{E57FE78F-31AC-4899-A221-E8E503EA5D55}" srcOrd="0" destOrd="0" presId="urn:microsoft.com/office/officeart/2005/8/layout/equation1"/>
    <dgm:cxn modelId="{883F148D-38A7-47F2-8F0B-5AB48FB02D3A}" type="presOf" srcId="{E9A1CCC2-9C5F-4F21-9CC6-F7D488585773}" destId="{03CB7974-51F2-448C-B55A-77CBCF520537}" srcOrd="0" destOrd="0" presId="urn:microsoft.com/office/officeart/2005/8/layout/equation1"/>
    <dgm:cxn modelId="{8462F08E-DA2F-4ED4-AF16-3BE7F9AC22E3}" type="presOf" srcId="{ED14BD37-42AC-419C-8265-D8E44244B0B9}" destId="{1DC46EA6-5CCE-4C57-AF95-2D852AC0E558}" srcOrd="0" destOrd="0" presId="urn:microsoft.com/office/officeart/2005/8/layout/equation1"/>
    <dgm:cxn modelId="{295FEE91-F54A-4BA9-813E-6A5F56FA6BE2}" type="presOf" srcId="{17ADE2F2-8D10-49B2-B4F3-EF32DDFE4757}" destId="{3846E100-3AF8-412D-99C1-BFDDE69EB76D}" srcOrd="0" destOrd="0" presId="urn:microsoft.com/office/officeart/2005/8/layout/equation1"/>
    <dgm:cxn modelId="{A90416A1-63C6-4356-B1B3-9BCD65E5F5F5}" srcId="{DA496049-A9ED-4D61-84BB-8648834B9A86}" destId="{214916F9-30E0-4E52-9EA0-4A29ED209C76}" srcOrd="1" destOrd="0" parTransId="{FDCB3931-A50F-4433-95D5-85DC8CF6D73F}" sibTransId="{AFD66C29-0BEF-4F1E-8676-16972C68BA54}"/>
    <dgm:cxn modelId="{15EA46BE-B821-4E27-ABC4-A189ADBD1D74}" srcId="{DA496049-A9ED-4D61-84BB-8648834B9A86}" destId="{4A0D1BAB-F43B-47CA-8264-E62D05922B56}" srcOrd="3" destOrd="0" parTransId="{A04DB193-A7C4-4F23-84B1-660E0D1AE209}" sibTransId="{2FCB9BB5-F4A0-4E0C-9F94-2B9851ABF946}"/>
    <dgm:cxn modelId="{D6FC87DF-ECA2-473D-990D-55BBDD0F4029}" type="presOf" srcId="{AFD66C29-0BEF-4F1E-8676-16972C68BA54}" destId="{1D2B3CE5-C0EC-4747-9AFA-8A6C50D9C003}" srcOrd="0" destOrd="0" presId="urn:microsoft.com/office/officeart/2005/8/layout/equation1"/>
    <dgm:cxn modelId="{EE6918E6-142B-4105-8C24-AD4D1E23FC26}" type="presOf" srcId="{214916F9-30E0-4E52-9EA0-4A29ED209C76}" destId="{1CFE5196-D69F-4870-B9E6-14E21FDDC1A7}" srcOrd="0" destOrd="0" presId="urn:microsoft.com/office/officeart/2005/8/layout/equation1"/>
    <dgm:cxn modelId="{4AFC09EF-9D6C-4B4C-B393-281CD0CCD85A}" srcId="{DA496049-A9ED-4D61-84BB-8648834B9A86}" destId="{ED14BD37-42AC-419C-8265-D8E44244B0B9}" srcOrd="2" destOrd="0" parTransId="{2992A8DF-A1B0-4BE4-A86A-1307C8666BB1}" sibTransId="{17ADE2F2-8D10-49B2-B4F3-EF32DDFE4757}"/>
    <dgm:cxn modelId="{88FCFAF3-FA80-4F16-8126-096C41C8DF74}" type="presOf" srcId="{7B0F62D8-0515-43DB-AF87-DC5E1E0E3528}" destId="{B9A70296-242E-410C-BB07-DA86D5A01902}" srcOrd="0" destOrd="0" presId="urn:microsoft.com/office/officeart/2005/8/layout/equation1"/>
    <dgm:cxn modelId="{BB45BCF7-9244-4B75-B766-796034548FC5}" type="presOf" srcId="{DA496049-A9ED-4D61-84BB-8648834B9A86}" destId="{48D2385B-581E-433E-8FE8-D54CC7BE04D9}" srcOrd="0" destOrd="0" presId="urn:microsoft.com/office/officeart/2005/8/layout/equation1"/>
    <dgm:cxn modelId="{61371C2C-105F-4F27-8900-C349747D9C0D}" type="presParOf" srcId="{48D2385B-581E-433E-8FE8-D54CC7BE04D9}" destId="{B9A70296-242E-410C-BB07-DA86D5A01902}" srcOrd="0" destOrd="0" presId="urn:microsoft.com/office/officeart/2005/8/layout/equation1"/>
    <dgm:cxn modelId="{1AC574CB-5027-426E-95F9-6295FA7F2A09}" type="presParOf" srcId="{48D2385B-581E-433E-8FE8-D54CC7BE04D9}" destId="{EF52E960-73FB-4DE0-9DF6-01A50D4EBF3A}" srcOrd="1" destOrd="0" presId="urn:microsoft.com/office/officeart/2005/8/layout/equation1"/>
    <dgm:cxn modelId="{60ACE0FA-36D1-4113-9777-AEA10E28F2C4}" type="presParOf" srcId="{48D2385B-581E-433E-8FE8-D54CC7BE04D9}" destId="{03CB7974-51F2-448C-B55A-77CBCF520537}" srcOrd="2" destOrd="0" presId="urn:microsoft.com/office/officeart/2005/8/layout/equation1"/>
    <dgm:cxn modelId="{1894693D-EB6D-4F57-825D-0732DF383807}" type="presParOf" srcId="{48D2385B-581E-433E-8FE8-D54CC7BE04D9}" destId="{1A81E68E-62CA-43C3-9CBC-AE40A19F6711}" srcOrd="3" destOrd="0" presId="urn:microsoft.com/office/officeart/2005/8/layout/equation1"/>
    <dgm:cxn modelId="{4341862C-FFD3-411C-B878-487AC331E6E4}" type="presParOf" srcId="{48D2385B-581E-433E-8FE8-D54CC7BE04D9}" destId="{1CFE5196-D69F-4870-B9E6-14E21FDDC1A7}" srcOrd="4" destOrd="0" presId="urn:microsoft.com/office/officeart/2005/8/layout/equation1"/>
    <dgm:cxn modelId="{438AC128-BD86-4A1C-AD02-89FEFFCFC6D2}" type="presParOf" srcId="{48D2385B-581E-433E-8FE8-D54CC7BE04D9}" destId="{6EA1B75A-4A57-479A-B0B8-552DD4ED5C3B}" srcOrd="5" destOrd="0" presId="urn:microsoft.com/office/officeart/2005/8/layout/equation1"/>
    <dgm:cxn modelId="{E83BAD0F-E430-4FC2-A0EA-5AB5CEB76370}" type="presParOf" srcId="{48D2385B-581E-433E-8FE8-D54CC7BE04D9}" destId="{1D2B3CE5-C0EC-4747-9AFA-8A6C50D9C003}" srcOrd="6" destOrd="0" presId="urn:microsoft.com/office/officeart/2005/8/layout/equation1"/>
    <dgm:cxn modelId="{4752C180-F4A6-40B8-89E5-D0C4B66123A2}" type="presParOf" srcId="{48D2385B-581E-433E-8FE8-D54CC7BE04D9}" destId="{4A174F52-7142-4740-9E43-148AD487B07F}" srcOrd="7" destOrd="0" presId="urn:microsoft.com/office/officeart/2005/8/layout/equation1"/>
    <dgm:cxn modelId="{F253720E-2FB1-419E-82B6-8959C3F489B5}" type="presParOf" srcId="{48D2385B-581E-433E-8FE8-D54CC7BE04D9}" destId="{1DC46EA6-5CCE-4C57-AF95-2D852AC0E558}" srcOrd="8" destOrd="0" presId="urn:microsoft.com/office/officeart/2005/8/layout/equation1"/>
    <dgm:cxn modelId="{D3827DAE-39E0-4DF3-BC87-82B8A9D0FD07}" type="presParOf" srcId="{48D2385B-581E-433E-8FE8-D54CC7BE04D9}" destId="{C7E9A16C-BE76-4318-906F-484DCAF498C5}" srcOrd="9" destOrd="0" presId="urn:microsoft.com/office/officeart/2005/8/layout/equation1"/>
    <dgm:cxn modelId="{FDE66069-4657-4DF7-ADB8-A6B8F35028A2}" type="presParOf" srcId="{48D2385B-581E-433E-8FE8-D54CC7BE04D9}" destId="{3846E100-3AF8-412D-99C1-BFDDE69EB76D}" srcOrd="10" destOrd="0" presId="urn:microsoft.com/office/officeart/2005/8/layout/equation1"/>
    <dgm:cxn modelId="{EDDE0E15-B807-4548-B9E4-B0F02C3BE8D1}" type="presParOf" srcId="{48D2385B-581E-433E-8FE8-D54CC7BE04D9}" destId="{64D689A5-04C7-49C6-A589-9637AE25DC10}" srcOrd="11" destOrd="0" presId="urn:microsoft.com/office/officeart/2005/8/layout/equation1"/>
    <dgm:cxn modelId="{3D7BC25D-D5B6-4B19-A460-3C6C258B47F3}" type="presParOf" srcId="{48D2385B-581E-433E-8FE8-D54CC7BE04D9}" destId="{E57FE78F-31AC-4899-A221-E8E503EA5D5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EF6E8-C712-4AEA-90C9-88BF24C09DB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</dgm:pt>
    <dgm:pt modelId="{BDF490C2-E41D-45B5-B005-466523C6D9CD}">
      <dgm:prSet phldrT="[Tekst]" custT="1"/>
      <dgm:spPr>
        <a:solidFill>
          <a:srgbClr val="058508"/>
        </a:solidFill>
      </dgm:spPr>
      <dgm:t>
        <a:bodyPr/>
        <a:lstStyle/>
        <a:p>
          <a:endParaRPr lang="nb-NO" altLang="nb-NO" sz="1800" dirty="0"/>
        </a:p>
        <a:p>
          <a:r>
            <a:rPr lang="nb-NO" altLang="nb-NO" sz="1800" dirty="0"/>
            <a:t>Kombineres med arbeidsinntekt uten avkortning</a:t>
          </a:r>
        </a:p>
        <a:p>
          <a:endParaRPr lang="nb-NO" sz="1800" dirty="0"/>
        </a:p>
      </dgm:t>
    </dgm:pt>
    <dgm:pt modelId="{F8D9AA38-BEDC-41CC-AC62-BE9E757A8CE0}" type="sibTrans" cxnId="{B9899E21-4A44-472C-9248-5FDA686C0787}">
      <dgm:prSet/>
      <dgm:spPr/>
      <dgm:t>
        <a:bodyPr/>
        <a:lstStyle/>
        <a:p>
          <a:endParaRPr lang="nb-NO" sz="1800"/>
        </a:p>
      </dgm:t>
    </dgm:pt>
    <dgm:pt modelId="{C6E9D838-A227-4AE0-9623-C7F81585920C}" type="parTrans" cxnId="{B9899E21-4A44-472C-9248-5FDA686C0787}">
      <dgm:prSet/>
      <dgm:spPr/>
      <dgm:t>
        <a:bodyPr/>
        <a:lstStyle/>
        <a:p>
          <a:endParaRPr lang="nb-NO" sz="1800"/>
        </a:p>
      </dgm:t>
    </dgm:pt>
    <dgm:pt modelId="{9C236AE4-E973-4827-95EE-0764DB951275}">
      <dgm:prSet phldrT="[Tekst]" custT="1"/>
      <dgm:spPr>
        <a:solidFill>
          <a:srgbClr val="058508"/>
        </a:solidFill>
      </dgm:spPr>
      <dgm:t>
        <a:bodyPr/>
        <a:lstStyle/>
        <a:p>
          <a:r>
            <a:rPr lang="nb-NO" sz="1800" dirty="0"/>
            <a:t>Kan tas ut fleksibelt mellom 62-75 år</a:t>
          </a:r>
        </a:p>
      </dgm:t>
    </dgm:pt>
    <dgm:pt modelId="{D19D2B66-0EFE-45FE-BB83-1CDA776D54C7}" type="sibTrans" cxnId="{FC887518-62B9-4097-B61E-310B618339D3}">
      <dgm:prSet/>
      <dgm:spPr/>
      <dgm:t>
        <a:bodyPr/>
        <a:lstStyle/>
        <a:p>
          <a:endParaRPr lang="nb-NO" sz="1800"/>
        </a:p>
      </dgm:t>
    </dgm:pt>
    <dgm:pt modelId="{ED2E73E6-863C-4277-B17D-2E51955B2DF4}" type="parTrans" cxnId="{FC887518-62B9-4097-B61E-310B618339D3}">
      <dgm:prSet/>
      <dgm:spPr/>
      <dgm:t>
        <a:bodyPr/>
        <a:lstStyle/>
        <a:p>
          <a:endParaRPr lang="nb-NO" sz="1800"/>
        </a:p>
      </dgm:t>
    </dgm:pt>
    <dgm:pt modelId="{F994E04F-E629-45C7-A12E-AC1A3EB5896C}">
      <dgm:prSet phldrT="[Tekst]" custT="1"/>
      <dgm:spPr>
        <a:solidFill>
          <a:srgbClr val="058508"/>
        </a:solidFill>
      </dgm:spPr>
      <dgm:t>
        <a:bodyPr/>
        <a:lstStyle/>
        <a:p>
          <a:r>
            <a:rPr lang="nb-NO" sz="1800" dirty="0"/>
            <a:t>Årlig opptjening frem til 75 år</a:t>
          </a:r>
        </a:p>
      </dgm:t>
    </dgm:pt>
    <dgm:pt modelId="{C732A84C-0EFA-4C60-91BB-56703A1417FF}" type="sibTrans" cxnId="{59AC22CA-4D95-41CE-A959-8924487608CD}">
      <dgm:prSet/>
      <dgm:spPr/>
      <dgm:t>
        <a:bodyPr/>
        <a:lstStyle/>
        <a:p>
          <a:endParaRPr lang="nb-NO" sz="1800"/>
        </a:p>
      </dgm:t>
    </dgm:pt>
    <dgm:pt modelId="{31AE861A-8068-4581-8BBF-B1B0E0FD920B}" type="parTrans" cxnId="{59AC22CA-4D95-41CE-A959-8924487608CD}">
      <dgm:prSet/>
      <dgm:spPr/>
      <dgm:t>
        <a:bodyPr/>
        <a:lstStyle/>
        <a:p>
          <a:endParaRPr lang="nb-NO" sz="1800"/>
        </a:p>
      </dgm:t>
    </dgm:pt>
    <dgm:pt modelId="{69E737F6-169E-440A-9484-060D965861AB}" type="pres">
      <dgm:prSet presAssocID="{EF2EF6E8-C712-4AEA-90C9-88BF24C09DB3}" presName="linear" presStyleCnt="0">
        <dgm:presLayoutVars>
          <dgm:dir/>
          <dgm:resizeHandles val="exact"/>
        </dgm:presLayoutVars>
      </dgm:prSet>
      <dgm:spPr/>
    </dgm:pt>
    <dgm:pt modelId="{69BDAA18-42B0-4BF0-BC2E-603F99709403}" type="pres">
      <dgm:prSet presAssocID="{F994E04F-E629-45C7-A12E-AC1A3EB5896C}" presName="comp" presStyleCnt="0"/>
      <dgm:spPr/>
    </dgm:pt>
    <dgm:pt modelId="{D1790BF6-B3CA-43DD-B4FD-289557BBA9A3}" type="pres">
      <dgm:prSet presAssocID="{F994E04F-E629-45C7-A12E-AC1A3EB5896C}" presName="box" presStyleLbl="node1" presStyleIdx="0" presStyleCnt="3"/>
      <dgm:spPr/>
    </dgm:pt>
    <dgm:pt modelId="{795FECE5-BAE1-4BD4-B5E5-0FB597C3A31B}" type="pres">
      <dgm:prSet presAssocID="{F994E04F-E629-45C7-A12E-AC1A3EB589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ynter"/>
        </a:ext>
      </dgm:extLst>
    </dgm:pt>
    <dgm:pt modelId="{A76CF028-FD80-40FF-990E-ADB1C4880E52}" type="pres">
      <dgm:prSet presAssocID="{F994E04F-E629-45C7-A12E-AC1A3EB5896C}" presName="text" presStyleLbl="node1" presStyleIdx="0" presStyleCnt="3">
        <dgm:presLayoutVars>
          <dgm:bulletEnabled val="1"/>
        </dgm:presLayoutVars>
      </dgm:prSet>
      <dgm:spPr/>
    </dgm:pt>
    <dgm:pt modelId="{F7DEF93B-E675-4981-A226-717727E10ED0}" type="pres">
      <dgm:prSet presAssocID="{C732A84C-0EFA-4C60-91BB-56703A1417FF}" presName="spacer" presStyleCnt="0"/>
      <dgm:spPr/>
    </dgm:pt>
    <dgm:pt modelId="{43B1EF5A-5E12-48E8-BB23-B5844616DE20}" type="pres">
      <dgm:prSet presAssocID="{9C236AE4-E973-4827-95EE-0764DB951275}" presName="comp" presStyleCnt="0"/>
      <dgm:spPr/>
    </dgm:pt>
    <dgm:pt modelId="{156AE4DA-52A7-4A85-A424-CF28E1102B87}" type="pres">
      <dgm:prSet presAssocID="{9C236AE4-E973-4827-95EE-0764DB951275}" presName="box" presStyleLbl="node1" presStyleIdx="1" presStyleCnt="3"/>
      <dgm:spPr/>
    </dgm:pt>
    <dgm:pt modelId="{ABAB4546-4EAE-40F4-918A-F16CFC802FF1}" type="pres">
      <dgm:prSet presAssocID="{9C236AE4-E973-4827-95EE-0764DB95127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jenta"/>
        </a:ext>
      </dgm:extLst>
    </dgm:pt>
    <dgm:pt modelId="{BF07E474-0388-4FC3-84F6-5F1452541D64}" type="pres">
      <dgm:prSet presAssocID="{9C236AE4-E973-4827-95EE-0764DB951275}" presName="text" presStyleLbl="node1" presStyleIdx="1" presStyleCnt="3">
        <dgm:presLayoutVars>
          <dgm:bulletEnabled val="1"/>
        </dgm:presLayoutVars>
      </dgm:prSet>
      <dgm:spPr/>
    </dgm:pt>
    <dgm:pt modelId="{D4837F76-E245-4207-9EF0-ACFF33D558C2}" type="pres">
      <dgm:prSet presAssocID="{D19D2B66-0EFE-45FE-BB83-1CDA776D54C7}" presName="spacer" presStyleCnt="0"/>
      <dgm:spPr/>
    </dgm:pt>
    <dgm:pt modelId="{A67A5467-DB7C-479A-8669-2F518B645318}" type="pres">
      <dgm:prSet presAssocID="{BDF490C2-E41D-45B5-B005-466523C6D9CD}" presName="comp" presStyleCnt="0"/>
      <dgm:spPr/>
    </dgm:pt>
    <dgm:pt modelId="{346727B7-BBAD-4591-B042-46ADEF8D58D2}" type="pres">
      <dgm:prSet presAssocID="{BDF490C2-E41D-45B5-B005-466523C6D9CD}" presName="box" presStyleLbl="node1" presStyleIdx="2" presStyleCnt="3"/>
      <dgm:spPr/>
    </dgm:pt>
    <dgm:pt modelId="{9F846B87-8432-4BBC-825E-0DAEC6BB6B38}" type="pres">
      <dgm:prSet presAssocID="{BDF490C2-E41D-45B5-B005-466523C6D9C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de med tannhjul"/>
        </a:ext>
      </dgm:extLst>
    </dgm:pt>
    <dgm:pt modelId="{DCD6BAFC-4684-4606-80CA-D412D7C4244D}" type="pres">
      <dgm:prSet presAssocID="{BDF490C2-E41D-45B5-B005-466523C6D9CD}" presName="text" presStyleLbl="node1" presStyleIdx="2" presStyleCnt="3">
        <dgm:presLayoutVars>
          <dgm:bulletEnabled val="1"/>
        </dgm:presLayoutVars>
      </dgm:prSet>
      <dgm:spPr/>
    </dgm:pt>
  </dgm:ptLst>
  <dgm:cxnLst>
    <dgm:cxn modelId="{D1270401-DA2C-48C3-A6F0-CF7AD9DF5C83}" type="presOf" srcId="{9C236AE4-E973-4827-95EE-0764DB951275}" destId="{BF07E474-0388-4FC3-84F6-5F1452541D64}" srcOrd="1" destOrd="0" presId="urn:microsoft.com/office/officeart/2005/8/layout/vList4"/>
    <dgm:cxn modelId="{C9D3D814-1799-4F7D-BEB4-E1F94B649054}" type="presOf" srcId="{BDF490C2-E41D-45B5-B005-466523C6D9CD}" destId="{DCD6BAFC-4684-4606-80CA-D412D7C4244D}" srcOrd="1" destOrd="0" presId="urn:microsoft.com/office/officeart/2005/8/layout/vList4"/>
    <dgm:cxn modelId="{FC887518-62B9-4097-B61E-310B618339D3}" srcId="{EF2EF6E8-C712-4AEA-90C9-88BF24C09DB3}" destId="{9C236AE4-E973-4827-95EE-0764DB951275}" srcOrd="1" destOrd="0" parTransId="{ED2E73E6-863C-4277-B17D-2E51955B2DF4}" sibTransId="{D19D2B66-0EFE-45FE-BB83-1CDA776D54C7}"/>
    <dgm:cxn modelId="{B9899E21-4A44-472C-9248-5FDA686C0787}" srcId="{EF2EF6E8-C712-4AEA-90C9-88BF24C09DB3}" destId="{BDF490C2-E41D-45B5-B005-466523C6D9CD}" srcOrd="2" destOrd="0" parTransId="{C6E9D838-A227-4AE0-9623-C7F81585920C}" sibTransId="{F8D9AA38-BEDC-41CC-AC62-BE9E757A8CE0}"/>
    <dgm:cxn modelId="{68B6A963-C3C8-44FC-AD0A-BDA2932DE1C6}" type="presOf" srcId="{EF2EF6E8-C712-4AEA-90C9-88BF24C09DB3}" destId="{69E737F6-169E-440A-9484-060D965861AB}" srcOrd="0" destOrd="0" presId="urn:microsoft.com/office/officeart/2005/8/layout/vList4"/>
    <dgm:cxn modelId="{BDF3CD49-AD22-4F70-958A-29B7C4E864BF}" type="presOf" srcId="{BDF490C2-E41D-45B5-B005-466523C6D9CD}" destId="{346727B7-BBAD-4591-B042-46ADEF8D58D2}" srcOrd="0" destOrd="0" presId="urn:microsoft.com/office/officeart/2005/8/layout/vList4"/>
    <dgm:cxn modelId="{840B157D-394B-43B6-8EB9-87619F4E3CBC}" type="presOf" srcId="{F994E04F-E629-45C7-A12E-AC1A3EB5896C}" destId="{A76CF028-FD80-40FF-990E-ADB1C4880E52}" srcOrd="1" destOrd="0" presId="urn:microsoft.com/office/officeart/2005/8/layout/vList4"/>
    <dgm:cxn modelId="{59C527A5-0DB2-4ED2-9AC4-B81E628CF81B}" type="presOf" srcId="{F994E04F-E629-45C7-A12E-AC1A3EB5896C}" destId="{D1790BF6-B3CA-43DD-B4FD-289557BBA9A3}" srcOrd="0" destOrd="0" presId="urn:microsoft.com/office/officeart/2005/8/layout/vList4"/>
    <dgm:cxn modelId="{59AC22CA-4D95-41CE-A959-8924487608CD}" srcId="{EF2EF6E8-C712-4AEA-90C9-88BF24C09DB3}" destId="{F994E04F-E629-45C7-A12E-AC1A3EB5896C}" srcOrd="0" destOrd="0" parTransId="{31AE861A-8068-4581-8BBF-B1B0E0FD920B}" sibTransId="{C732A84C-0EFA-4C60-91BB-56703A1417FF}"/>
    <dgm:cxn modelId="{4CF1B5ED-3248-4754-BAE9-E62B7DCC5D3D}" type="presOf" srcId="{9C236AE4-E973-4827-95EE-0764DB951275}" destId="{156AE4DA-52A7-4A85-A424-CF28E1102B87}" srcOrd="0" destOrd="0" presId="urn:microsoft.com/office/officeart/2005/8/layout/vList4"/>
    <dgm:cxn modelId="{609FAD03-A59E-4189-A304-B7A121E71BDE}" type="presParOf" srcId="{69E737F6-169E-440A-9484-060D965861AB}" destId="{69BDAA18-42B0-4BF0-BC2E-603F99709403}" srcOrd="0" destOrd="0" presId="urn:microsoft.com/office/officeart/2005/8/layout/vList4"/>
    <dgm:cxn modelId="{99DB8FCB-DE9D-4CEA-AABD-24306B43F0B8}" type="presParOf" srcId="{69BDAA18-42B0-4BF0-BC2E-603F99709403}" destId="{D1790BF6-B3CA-43DD-B4FD-289557BBA9A3}" srcOrd="0" destOrd="0" presId="urn:microsoft.com/office/officeart/2005/8/layout/vList4"/>
    <dgm:cxn modelId="{10B1361D-1BAB-4524-A22E-C18F8CEF6E1E}" type="presParOf" srcId="{69BDAA18-42B0-4BF0-BC2E-603F99709403}" destId="{795FECE5-BAE1-4BD4-B5E5-0FB597C3A31B}" srcOrd="1" destOrd="0" presId="urn:microsoft.com/office/officeart/2005/8/layout/vList4"/>
    <dgm:cxn modelId="{6EDF92D2-D5F6-4F50-A509-B04D256DB335}" type="presParOf" srcId="{69BDAA18-42B0-4BF0-BC2E-603F99709403}" destId="{A76CF028-FD80-40FF-990E-ADB1C4880E52}" srcOrd="2" destOrd="0" presId="urn:microsoft.com/office/officeart/2005/8/layout/vList4"/>
    <dgm:cxn modelId="{483F7779-A0DF-41CD-9790-6B4DB7996C18}" type="presParOf" srcId="{69E737F6-169E-440A-9484-060D965861AB}" destId="{F7DEF93B-E675-4981-A226-717727E10ED0}" srcOrd="1" destOrd="0" presId="urn:microsoft.com/office/officeart/2005/8/layout/vList4"/>
    <dgm:cxn modelId="{BFD2C941-6234-4805-9DF9-E85537D77FAA}" type="presParOf" srcId="{69E737F6-169E-440A-9484-060D965861AB}" destId="{43B1EF5A-5E12-48E8-BB23-B5844616DE20}" srcOrd="2" destOrd="0" presId="urn:microsoft.com/office/officeart/2005/8/layout/vList4"/>
    <dgm:cxn modelId="{3224465A-675B-4BFE-A751-AAF20D6BA946}" type="presParOf" srcId="{43B1EF5A-5E12-48E8-BB23-B5844616DE20}" destId="{156AE4DA-52A7-4A85-A424-CF28E1102B87}" srcOrd="0" destOrd="0" presId="urn:microsoft.com/office/officeart/2005/8/layout/vList4"/>
    <dgm:cxn modelId="{9D85C1A9-A125-4D96-AF77-2321B1EB0F21}" type="presParOf" srcId="{43B1EF5A-5E12-48E8-BB23-B5844616DE20}" destId="{ABAB4546-4EAE-40F4-918A-F16CFC802FF1}" srcOrd="1" destOrd="0" presId="urn:microsoft.com/office/officeart/2005/8/layout/vList4"/>
    <dgm:cxn modelId="{59096234-6D71-457A-8119-AECC97E87B61}" type="presParOf" srcId="{43B1EF5A-5E12-48E8-BB23-B5844616DE20}" destId="{BF07E474-0388-4FC3-84F6-5F1452541D64}" srcOrd="2" destOrd="0" presId="urn:microsoft.com/office/officeart/2005/8/layout/vList4"/>
    <dgm:cxn modelId="{CBF4407E-4C40-491B-A12D-761EC0BDDDE1}" type="presParOf" srcId="{69E737F6-169E-440A-9484-060D965861AB}" destId="{D4837F76-E245-4207-9EF0-ACFF33D558C2}" srcOrd="3" destOrd="0" presId="urn:microsoft.com/office/officeart/2005/8/layout/vList4"/>
    <dgm:cxn modelId="{B2EA85D4-9BA2-4AF1-9F6D-57BA56BBF0E3}" type="presParOf" srcId="{69E737F6-169E-440A-9484-060D965861AB}" destId="{A67A5467-DB7C-479A-8669-2F518B645318}" srcOrd="4" destOrd="0" presId="urn:microsoft.com/office/officeart/2005/8/layout/vList4"/>
    <dgm:cxn modelId="{076B1242-0BE0-41BA-AAB4-4B72E495F6A0}" type="presParOf" srcId="{A67A5467-DB7C-479A-8669-2F518B645318}" destId="{346727B7-BBAD-4591-B042-46ADEF8D58D2}" srcOrd="0" destOrd="0" presId="urn:microsoft.com/office/officeart/2005/8/layout/vList4"/>
    <dgm:cxn modelId="{05EC98E5-9C2E-4CC8-8BDB-B83321717F61}" type="presParOf" srcId="{A67A5467-DB7C-479A-8669-2F518B645318}" destId="{9F846B87-8432-4BBC-825E-0DAEC6BB6B38}" srcOrd="1" destOrd="0" presId="urn:microsoft.com/office/officeart/2005/8/layout/vList4"/>
    <dgm:cxn modelId="{114A025B-5549-475F-B26F-0BB21CBF2D1B}" type="presParOf" srcId="{A67A5467-DB7C-479A-8669-2F518B645318}" destId="{DCD6BAFC-4684-4606-80CA-D412D7C4244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A4B6C-150A-4ABA-A47B-470B0C4F178E}">
      <dsp:nvSpPr>
        <dsp:cNvPr id="0" name=""/>
        <dsp:cNvSpPr/>
      </dsp:nvSpPr>
      <dsp:spPr>
        <a:xfrm>
          <a:off x="1563158" y="0"/>
          <a:ext cx="1563158" cy="1522941"/>
        </a:xfrm>
        <a:prstGeom prst="trapezoid">
          <a:avLst>
            <a:gd name="adj" fmla="val 513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altLang="nb-NO" sz="19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altLang="nb-NO" sz="19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altLang="nb-NO" sz="19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Individuelle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Pensjoner</a:t>
          </a:r>
        </a:p>
      </dsp:txBody>
      <dsp:txXfrm>
        <a:off x="1563158" y="0"/>
        <a:ext cx="1563158" cy="1522941"/>
      </dsp:txXfrm>
    </dsp:sp>
    <dsp:sp modelId="{7EE47635-C032-450C-A0DE-9E75E1A96422}">
      <dsp:nvSpPr>
        <dsp:cNvPr id="0" name=""/>
        <dsp:cNvSpPr/>
      </dsp:nvSpPr>
      <dsp:spPr>
        <a:xfrm>
          <a:off x="781579" y="1522941"/>
          <a:ext cx="3126316" cy="1522941"/>
        </a:xfrm>
        <a:prstGeom prst="trapezoid">
          <a:avLst>
            <a:gd name="adj" fmla="val 513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Tjenestepensjon</a:t>
          </a:r>
        </a:p>
      </dsp:txBody>
      <dsp:txXfrm>
        <a:off x="1328684" y="1522941"/>
        <a:ext cx="2032105" cy="1522941"/>
      </dsp:txXfrm>
    </dsp:sp>
    <dsp:sp modelId="{0C40546B-E01A-4DCA-BF7D-BE47877547C8}">
      <dsp:nvSpPr>
        <dsp:cNvPr id="0" name=""/>
        <dsp:cNvSpPr/>
      </dsp:nvSpPr>
      <dsp:spPr>
        <a:xfrm>
          <a:off x="0" y="3045883"/>
          <a:ext cx="4689475" cy="1522941"/>
        </a:xfrm>
        <a:prstGeom prst="trapezoid">
          <a:avLst>
            <a:gd name="adj" fmla="val 513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altLang="nb-NO" sz="19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Folketrygden</a:t>
          </a:r>
        </a:p>
      </dsp:txBody>
      <dsp:txXfrm>
        <a:off x="820658" y="3045883"/>
        <a:ext cx="3048158" cy="1522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70296-242E-410C-BB07-DA86D5A01902}">
      <dsp:nvSpPr>
        <dsp:cNvPr id="0" name=""/>
        <dsp:cNvSpPr/>
      </dsp:nvSpPr>
      <dsp:spPr>
        <a:xfrm>
          <a:off x="11" y="1385649"/>
          <a:ext cx="1145732" cy="1145732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SPK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15 år</a:t>
          </a:r>
        </a:p>
      </dsp:txBody>
      <dsp:txXfrm>
        <a:off x="167800" y="1553438"/>
        <a:ext cx="810154" cy="810154"/>
      </dsp:txXfrm>
    </dsp:sp>
    <dsp:sp modelId="{03CB7974-51F2-448C-B55A-77CBCF520537}">
      <dsp:nvSpPr>
        <dsp:cNvPr id="0" name=""/>
        <dsp:cNvSpPr/>
      </dsp:nvSpPr>
      <dsp:spPr>
        <a:xfrm>
          <a:off x="1238777" y="1626253"/>
          <a:ext cx="664524" cy="6645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1326860" y="1880367"/>
        <a:ext cx="488358" cy="156296"/>
      </dsp:txXfrm>
    </dsp:sp>
    <dsp:sp modelId="{1CFE5196-D69F-4870-B9E6-14E21FDDC1A7}">
      <dsp:nvSpPr>
        <dsp:cNvPr id="0" name=""/>
        <dsp:cNvSpPr/>
      </dsp:nvSpPr>
      <dsp:spPr>
        <a:xfrm>
          <a:off x="1996335" y="1385649"/>
          <a:ext cx="1145732" cy="114573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OPF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7 mnd.</a:t>
          </a:r>
        </a:p>
      </dsp:txBody>
      <dsp:txXfrm>
        <a:off x="2164124" y="1553438"/>
        <a:ext cx="810154" cy="810154"/>
      </dsp:txXfrm>
    </dsp:sp>
    <dsp:sp modelId="{1D2B3CE5-C0EC-4747-9AFA-8A6C50D9C003}">
      <dsp:nvSpPr>
        <dsp:cNvPr id="0" name=""/>
        <dsp:cNvSpPr/>
      </dsp:nvSpPr>
      <dsp:spPr>
        <a:xfrm>
          <a:off x="3235101" y="1626253"/>
          <a:ext cx="664524" cy="66452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3323184" y="1880367"/>
        <a:ext cx="488358" cy="156296"/>
      </dsp:txXfrm>
    </dsp:sp>
    <dsp:sp modelId="{1DC46EA6-5CCE-4C57-AF95-2D852AC0E558}">
      <dsp:nvSpPr>
        <dsp:cNvPr id="0" name=""/>
        <dsp:cNvSpPr/>
      </dsp:nvSpPr>
      <dsp:spPr>
        <a:xfrm>
          <a:off x="3992659" y="1385649"/>
          <a:ext cx="1145732" cy="1145732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BKP 10 år</a:t>
          </a:r>
        </a:p>
      </dsp:txBody>
      <dsp:txXfrm>
        <a:off x="4160448" y="1553438"/>
        <a:ext cx="810154" cy="810154"/>
      </dsp:txXfrm>
    </dsp:sp>
    <dsp:sp modelId="{3846E100-3AF8-412D-99C1-BFDDE69EB76D}">
      <dsp:nvSpPr>
        <dsp:cNvPr id="0" name=""/>
        <dsp:cNvSpPr/>
      </dsp:nvSpPr>
      <dsp:spPr>
        <a:xfrm>
          <a:off x="5231425" y="1626253"/>
          <a:ext cx="664524" cy="66452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/>
        </a:p>
      </dsp:txBody>
      <dsp:txXfrm>
        <a:off x="5319508" y="1763145"/>
        <a:ext cx="488358" cy="390740"/>
      </dsp:txXfrm>
    </dsp:sp>
    <dsp:sp modelId="{E57FE78F-31AC-4899-A221-E8E503EA5D55}">
      <dsp:nvSpPr>
        <dsp:cNvPr id="0" name=""/>
        <dsp:cNvSpPr/>
      </dsp:nvSpPr>
      <dsp:spPr>
        <a:xfrm>
          <a:off x="5988983" y="1145888"/>
          <a:ext cx="1654196" cy="1625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b="1" kern="1200" dirty="0">
              <a:solidFill>
                <a:schemeClr val="bg1"/>
              </a:solidFill>
            </a:rPr>
            <a:t>25 år og 7 </a:t>
          </a:r>
          <a:r>
            <a:rPr lang="nn-NO" sz="2100" b="1" kern="1200" dirty="0" err="1">
              <a:solidFill>
                <a:schemeClr val="bg1"/>
              </a:solidFill>
            </a:rPr>
            <a:t>mnd</a:t>
          </a:r>
          <a:r>
            <a:rPr lang="nn-NO" sz="2100" b="1" kern="1200" dirty="0">
              <a:solidFill>
                <a:schemeClr val="bg1"/>
              </a:solidFill>
            </a:rPr>
            <a:t>.  </a:t>
          </a:r>
        </a:p>
      </dsp:txBody>
      <dsp:txXfrm>
        <a:off x="6231234" y="1383901"/>
        <a:ext cx="1169694" cy="1149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90BF6-B3CA-43DD-B4FD-289557BBA9A3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rgbClr val="0585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Årlig opptjening frem til 75 år</a:t>
          </a:r>
        </a:p>
      </dsp:txBody>
      <dsp:txXfrm>
        <a:off x="1787356" y="0"/>
        <a:ext cx="6442243" cy="1414363"/>
      </dsp:txXfrm>
    </dsp:sp>
    <dsp:sp modelId="{795FECE5-BAE1-4BD4-B5E5-0FB597C3A31B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E4DA-52A7-4A85-A424-CF28E1102B8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rgbClr val="0585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Kan tas ut fleksibelt mellom 62-75 år</a:t>
          </a:r>
        </a:p>
      </dsp:txBody>
      <dsp:txXfrm>
        <a:off x="1787356" y="1555799"/>
        <a:ext cx="6442243" cy="1414363"/>
      </dsp:txXfrm>
    </dsp:sp>
    <dsp:sp modelId="{ABAB4546-4EAE-40F4-918A-F16CFC802FF1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727B7-BBAD-4591-B042-46ADEF8D58D2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rgbClr val="0585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altLang="nb-NO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altLang="nb-NO" sz="1800" kern="1200" dirty="0"/>
            <a:t>Kombineres med arbeidsinntekt uten avkortning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dirty="0"/>
        </a:p>
      </dsp:txBody>
      <dsp:txXfrm>
        <a:off x="1787356" y="3111599"/>
        <a:ext cx="6442243" cy="1414363"/>
      </dsp:txXfrm>
    </dsp:sp>
    <dsp:sp modelId="{9F846B87-8432-4BBC-825E-0DAEC6BB6B38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C38C-E39B-435A-B5DF-12CF906AE738}" type="datetimeFigureOut">
              <a:rPr lang="nb-NO" smtClean="0"/>
              <a:t>25.01.2021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F954-4FEB-4604-9A0C-C22531C92C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4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F954-4FEB-4604-9A0C-C22531C92C5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59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>
            <a:extLst>
              <a:ext uri="{FF2B5EF4-FFF2-40B4-BE49-F238E27FC236}">
                <a16:creationId xmlns:a16="http://schemas.microsoft.com/office/drawing/2014/main" id="{A906EBA8-0E5D-4223-84D7-250A6A124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ssholder for notater 2">
            <a:extLst>
              <a:ext uri="{FF2B5EF4-FFF2-40B4-BE49-F238E27FC236}">
                <a16:creationId xmlns:a16="http://schemas.microsoft.com/office/drawing/2014/main" id="{54B5BED3-BF65-42BA-87B2-BA98FFF76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4036" name="Plassholder for lysbildenummer 3">
            <a:extLst>
              <a:ext uri="{FF2B5EF4-FFF2-40B4-BE49-F238E27FC236}">
                <a16:creationId xmlns:a16="http://schemas.microsoft.com/office/drawing/2014/main" id="{70D6CE4E-8BEC-4A05-B280-EBA5D5798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D829FA2-0F94-491F-9441-F2270D3500CC}" type="slidenum">
              <a:rPr lang="nb-NO" altLang="nb-NO" smtClean="0"/>
              <a:pPr/>
              <a:t>17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>
            <a:extLst>
              <a:ext uri="{FF2B5EF4-FFF2-40B4-BE49-F238E27FC236}">
                <a16:creationId xmlns:a16="http://schemas.microsoft.com/office/drawing/2014/main" id="{D9EE0FC5-10C3-4BB8-9F90-817BE3F0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ssholder for notater 2">
            <a:extLst>
              <a:ext uri="{FF2B5EF4-FFF2-40B4-BE49-F238E27FC236}">
                <a16:creationId xmlns:a16="http://schemas.microsoft.com/office/drawing/2014/main" id="{34B2713E-B3A6-4697-B0E1-05A4CBBAA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5060" name="Plassholder for lysbildenummer 3">
            <a:extLst>
              <a:ext uri="{FF2B5EF4-FFF2-40B4-BE49-F238E27FC236}">
                <a16:creationId xmlns:a16="http://schemas.microsoft.com/office/drawing/2014/main" id="{1535A66E-C7A1-4E53-A9EE-98CC86357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6856791-0F46-4A6D-8B4B-FC4A05FEF506}" type="slidenum">
              <a:rPr lang="nb-NO" altLang="nb-NO" smtClean="0"/>
              <a:pPr/>
              <a:t>18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>
            <a:extLst>
              <a:ext uri="{FF2B5EF4-FFF2-40B4-BE49-F238E27FC236}">
                <a16:creationId xmlns:a16="http://schemas.microsoft.com/office/drawing/2014/main" id="{9A38740A-F2B4-44F5-A335-A7EA3B504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ssholder for notater 2">
            <a:extLst>
              <a:ext uri="{FF2B5EF4-FFF2-40B4-BE49-F238E27FC236}">
                <a16:creationId xmlns:a16="http://schemas.microsoft.com/office/drawing/2014/main" id="{48C7B5A6-4A5E-4C72-B018-2E09CCB49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47108" name="Plassholder for lysbildenummer 3">
            <a:extLst>
              <a:ext uri="{FF2B5EF4-FFF2-40B4-BE49-F238E27FC236}">
                <a16:creationId xmlns:a16="http://schemas.microsoft.com/office/drawing/2014/main" id="{E58D2C6E-8C32-4793-ADA5-C998B6AB2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CA30001-26DA-4EB0-A9FA-22D355CBDDE2}" type="slidenum">
              <a:rPr lang="nb-NO" altLang="nb-NO" smtClean="0"/>
              <a:pPr/>
              <a:t>19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 1">
            <a:extLst>
              <a:ext uri="{FF2B5EF4-FFF2-40B4-BE49-F238E27FC236}">
                <a16:creationId xmlns:a16="http://schemas.microsoft.com/office/drawing/2014/main" id="{E58FE6EA-D3AB-4BF8-863B-27537B103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ssholder for notater 2">
            <a:extLst>
              <a:ext uri="{FF2B5EF4-FFF2-40B4-BE49-F238E27FC236}">
                <a16:creationId xmlns:a16="http://schemas.microsoft.com/office/drawing/2014/main" id="{268F785F-DA4C-4DDD-82EE-E50E9765B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0180" name="Plassholder for lysbildenummer 3">
            <a:extLst>
              <a:ext uri="{FF2B5EF4-FFF2-40B4-BE49-F238E27FC236}">
                <a16:creationId xmlns:a16="http://schemas.microsoft.com/office/drawing/2014/main" id="{CEEAD09B-2250-4A02-A5D4-C85F963F3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8F5DF90-463D-4401-A21D-7953BF110331}" type="slidenum">
              <a:rPr lang="nb-NO" altLang="nb-NO" smtClean="0"/>
              <a:pPr/>
              <a:t>20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 1">
            <a:extLst>
              <a:ext uri="{FF2B5EF4-FFF2-40B4-BE49-F238E27FC236}">
                <a16:creationId xmlns:a16="http://schemas.microsoft.com/office/drawing/2014/main" id="{C8869852-8F7D-420F-8FED-B74B649EA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ssholder for notater 2">
            <a:extLst>
              <a:ext uri="{FF2B5EF4-FFF2-40B4-BE49-F238E27FC236}">
                <a16:creationId xmlns:a16="http://schemas.microsoft.com/office/drawing/2014/main" id="{84E4DEAF-ACDE-40F5-83DD-E3A5CC10E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54276" name="Plassholder for lysbildenummer 3">
            <a:extLst>
              <a:ext uri="{FF2B5EF4-FFF2-40B4-BE49-F238E27FC236}">
                <a16:creationId xmlns:a16="http://schemas.microsoft.com/office/drawing/2014/main" id="{3505BDEA-3538-4EAD-A8F1-9F19BADC4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94F4E5A-DAEF-4ACC-922F-6E0F0A829BDE}" type="slidenum">
              <a:rPr lang="nb-NO" altLang="nb-NO" smtClean="0"/>
              <a:pPr/>
              <a:t>21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ssholder for lysbilde 1">
            <a:extLst>
              <a:ext uri="{FF2B5EF4-FFF2-40B4-BE49-F238E27FC236}">
                <a16:creationId xmlns:a16="http://schemas.microsoft.com/office/drawing/2014/main" id="{39D4AF8D-AF3A-4875-8C62-47D96C181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Plassholder for notater 2">
            <a:extLst>
              <a:ext uri="{FF2B5EF4-FFF2-40B4-BE49-F238E27FC236}">
                <a16:creationId xmlns:a16="http://schemas.microsoft.com/office/drawing/2014/main" id="{922F63F5-5CE0-4AD6-81C4-76C4ED99F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56324" name="Plassholder for lysbildenummer 3">
            <a:extLst>
              <a:ext uri="{FF2B5EF4-FFF2-40B4-BE49-F238E27FC236}">
                <a16:creationId xmlns:a16="http://schemas.microsoft.com/office/drawing/2014/main" id="{B5A3FF09-145C-4FAF-BB67-F60714A12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4225192-9A7A-4158-A410-274550408731}" type="slidenum">
              <a:rPr lang="nb-NO" altLang="nb-NO" smtClean="0"/>
              <a:pPr/>
              <a:t>22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>
            <a:extLst>
              <a:ext uri="{FF2B5EF4-FFF2-40B4-BE49-F238E27FC236}">
                <a16:creationId xmlns:a16="http://schemas.microsoft.com/office/drawing/2014/main" id="{D4472163-9804-4319-916C-C912A74C6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ssholder for notater 2">
            <a:extLst>
              <a:ext uri="{FF2B5EF4-FFF2-40B4-BE49-F238E27FC236}">
                <a16:creationId xmlns:a16="http://schemas.microsoft.com/office/drawing/2014/main" id="{B5B81BB8-3D42-4897-8E22-30B8667DF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58372" name="Plassholder for lysbildenummer 3">
            <a:extLst>
              <a:ext uri="{FF2B5EF4-FFF2-40B4-BE49-F238E27FC236}">
                <a16:creationId xmlns:a16="http://schemas.microsoft.com/office/drawing/2014/main" id="{7AA8FEEE-A4C3-4287-B86D-B8C501073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A776A6F-8893-40F1-8DFA-184989BEB732}" type="slidenum">
              <a:rPr lang="nb-NO" altLang="nb-NO" smtClean="0"/>
              <a:pPr/>
              <a:t>24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>
            <a:extLst>
              <a:ext uri="{FF2B5EF4-FFF2-40B4-BE49-F238E27FC236}">
                <a16:creationId xmlns:a16="http://schemas.microsoft.com/office/drawing/2014/main" id="{0A2823A7-E7CE-4E18-A8E9-F41EE44C9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Plassholder for notater 2">
            <a:extLst>
              <a:ext uri="{FF2B5EF4-FFF2-40B4-BE49-F238E27FC236}">
                <a16:creationId xmlns:a16="http://schemas.microsoft.com/office/drawing/2014/main" id="{8533EF34-C415-49B1-BD53-41CBAE8C8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60420" name="Plassholder for lysbildenummer 3">
            <a:extLst>
              <a:ext uri="{FF2B5EF4-FFF2-40B4-BE49-F238E27FC236}">
                <a16:creationId xmlns:a16="http://schemas.microsoft.com/office/drawing/2014/main" id="{68426173-C76F-4C69-A0CF-992483EA4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63BA42-AFA3-4A5E-BA48-F863ABE5AA89}" type="slidenum">
              <a:rPr lang="nb-NO" altLang="nb-NO" smtClean="0"/>
              <a:pPr/>
              <a:t>25</a:t>
            </a:fld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1CEE-1E24-43D7-8CF1-5B7EB8B1EE6B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6066-5945-4C2F-9758-19963606D56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213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B319-F0AE-4EE4-9B48-238457947B4F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2509-1061-4632-AEF2-20CE62E7A0C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4156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5C87-DDE5-4B1B-AD03-CDD369725E34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A6A7-6AE3-48DA-BB4A-CA3A81C3847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6643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5EDB-1FB2-43B9-AB0A-927DB62057AA}" type="datetime1">
              <a:rPr lang="nb-NO" smtClean="0"/>
              <a:t>25.01.2021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1CF7-DE01-4CE2-BE39-3F6EF4DFB3A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1814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7182-4585-436C-9F72-88269935AE64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EAC0-1ADD-4D1B-B5D1-4F85E806DA5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6241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D6BA-8279-45DB-996B-31BB338DA87D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024B-5D8C-4689-B108-CD2642F4CCA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7414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6A65-9E18-493C-9114-36027E72F45E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F074-9AD3-43F8-A848-8DE285129DE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7796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65A1-B48E-4567-A0B2-16A8E80A85E9}" type="datetime1">
              <a:rPr lang="nb-NO" smtClean="0"/>
              <a:t>25.01.2021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841C-AD1A-4FF8-A621-3A903512011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9015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9C24-07AA-42F4-ACC0-F7B8E62C4506}" type="datetime1">
              <a:rPr lang="nb-NO" smtClean="0"/>
              <a:t>25.01.2021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4A57-F758-4EA5-BABD-AFCEE531982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75281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8863-6FF6-499C-A2CA-A3A48091ACCD}" type="datetime1">
              <a:rPr lang="nb-NO" smtClean="0"/>
              <a:t>25.01.2021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A7A2-AB66-420D-B408-A6B4E2B761F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1177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3717-6A4E-49AE-838E-D42B81316558}" type="datetime1">
              <a:rPr lang="nb-NO" smtClean="0"/>
              <a:t>25.01.2021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5769-657A-4FF2-8D07-508050AE400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097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6EF3-BE5A-4F59-9F5B-BEB6E3FD698D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1FC8-99D7-4A13-95DA-563734AD9EF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65867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6A34-CE95-4F53-8872-1CAD3713278F}" type="datetime1">
              <a:rPr lang="nb-NO" smtClean="0"/>
              <a:t>25.01.2021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CAD7-E197-4679-A6F8-A301536493B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0810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731C-28BA-467A-87E4-125151235685}" type="datetime1">
              <a:rPr lang="nb-NO" smtClean="0"/>
              <a:t>25.01.2021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AF4D-B071-420D-9313-DEC65BD017F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2213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BD-F365-4292-95D7-000129A0925D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9A0A-2C04-4074-AA34-90BC0B89DD4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4725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60EE9-84BD-4466-AD1B-6F7385E660B0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9BEB-B8A1-42A3-8E94-AC7A5DA1548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4390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392F-259C-487F-87C4-2D9F985E291F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6987-FD9C-4705-B0AC-980D678C64D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5001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BEAD-7F6D-4B35-AC53-CE963B0E2C23}" type="datetime1">
              <a:rPr lang="nb-NO" smtClean="0"/>
              <a:t>25.01.2021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F0DF-6E59-4142-9282-1C433FF7B46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1142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FD9E-3B38-4D8C-B86C-A6880EA37765}" type="datetime1">
              <a:rPr lang="nb-NO" smtClean="0"/>
              <a:t>25.01.2021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2D1A-6F5E-4705-BB51-D74193B10D3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6283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D06A-0902-443C-A522-75DBED1089AE}" type="datetime1">
              <a:rPr lang="nb-NO" smtClean="0"/>
              <a:t>25.01.2021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A13B2-7E3A-4457-B4D2-C22E14FE610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935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7B14-9C42-493B-81DA-FDA7105FCF99}" type="datetime1">
              <a:rPr lang="nb-NO" smtClean="0"/>
              <a:t>25.01.2021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3C6A-4986-4042-91DA-C7B03B17B07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524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9A33-3040-4FDA-819A-EE80104F70A7}" type="datetime1">
              <a:rPr lang="nb-NO" smtClean="0"/>
              <a:t>25.01.2021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774F-59F1-4920-A815-9CCB1098FF0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2710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2257-1CB7-4CBD-9B4A-6348A109AEBD}" type="datetime1">
              <a:rPr lang="nb-NO" smtClean="0"/>
              <a:t>25.01.2021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E294-E856-4B19-981B-42D92AAA577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9732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AE73C-5BDC-462A-B3F7-FD253763CBBB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52FEED-C987-4C6A-820C-07FCAF5F47D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pic>
        <p:nvPicPr>
          <p:cNvPr id="1031" name="Picture 2" descr="logo_gronn_rl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328613"/>
            <a:ext cx="3603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6308725" y="303213"/>
          <a:ext cx="2017713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BÆRUM KOMMUNALE</a:t>
                      </a:r>
                      <a:endParaRPr lang="nb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5" marR="44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PENSJONSKASSE</a:t>
                      </a:r>
                      <a:endParaRPr lang="nb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5" marR="44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40" name="Picture 3" descr="profil_gronn_rl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2968"/>
          <a:stretch>
            <a:fillRect/>
          </a:stretch>
        </p:blipFill>
        <p:spPr bwMode="auto">
          <a:xfrm>
            <a:off x="85725" y="188913"/>
            <a:ext cx="25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10481-49EF-4849-80F4-F0D098858141}" type="datetime1">
              <a:rPr lang="nb-NO" smtClean="0"/>
              <a:t>25.01.2021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29A2B2-04AE-4AB5-A1B5-C47F42C0CA0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6308725" y="303213"/>
          <a:ext cx="2017713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BÆRUM KOMMUNALE</a:t>
                      </a:r>
                      <a:endParaRPr lang="nb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5" marR="44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PENSJONSKASSE</a:t>
                      </a:r>
                      <a:endParaRPr lang="nb-NO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5" marR="444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63" name="Picture 2" descr="logo_gronn_rl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328613"/>
            <a:ext cx="3603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" descr="profil_gronn_rl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2968"/>
          <a:stretch>
            <a:fillRect/>
          </a:stretch>
        </p:blipFill>
        <p:spPr bwMode="auto">
          <a:xfrm>
            <a:off x="85725" y="188913"/>
            <a:ext cx="25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da/planter/blomster/solsikker/solsikke-blomst-felt-sommer-landbrug-plante-kronblad-blaa-himme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wl.excelsior.edu/educator-resources/owl-across-disciplines/owl-across-the-disciplines-grammar-and-usag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nsightbyseymour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trainingtools.org/skills/category/quotes/retirement-quotes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dapricot.com/articles/what-is-membership-management-softwar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8686C09-72C2-489F-A560-2F28BF951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Om pensjon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DCF367-6FB5-485F-8EBB-D8EA310F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61FC8-99D7-4A13-95DA-563734AD9EF5}" type="slidenum">
              <a:rPr lang="nb-NO" altLang="nb-NO" smtClean="0"/>
              <a:pPr>
                <a:defRPr/>
              </a:pPr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4788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Aldersgrenser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altLang="nb-NO" sz="2000" dirty="0"/>
              <a:t>Aldersgrense 72 år – generell aldersgrense fra 15. juli 2016  </a:t>
            </a:r>
          </a:p>
          <a:p>
            <a:pPr>
              <a:lnSpc>
                <a:spcPct val="90000"/>
              </a:lnSpc>
            </a:pPr>
            <a:r>
              <a:rPr lang="nb-NO" altLang="nb-NO" sz="2000" dirty="0"/>
              <a:t>Aldersgrense 70 år – aldersgrense offentlig sektor fra 1.januar 1997</a:t>
            </a:r>
          </a:p>
          <a:p>
            <a:pPr>
              <a:lnSpc>
                <a:spcPct val="90000"/>
              </a:lnSpc>
            </a:pPr>
            <a:r>
              <a:rPr lang="nb-NO" altLang="nb-NO" sz="2000" dirty="0"/>
              <a:t>Aldersgrense 65 år – særaldersgrenser, gjelder f eks hjelpepleiere, miljøterapeuter, sykepleiere </a:t>
            </a:r>
          </a:p>
          <a:p>
            <a:pPr>
              <a:lnSpc>
                <a:spcPct val="90000"/>
              </a:lnSpc>
            </a:pPr>
            <a:r>
              <a:rPr lang="nb-NO" altLang="nb-NO" sz="2000" dirty="0"/>
              <a:t>Aldersgrense 60 år – særaldersgrense brannvesen (brannsjef 65 år)</a:t>
            </a:r>
          </a:p>
          <a:p>
            <a:pPr marL="0" indent="0">
              <a:lnSpc>
                <a:spcPct val="90000"/>
              </a:lnSpc>
              <a:buNone/>
            </a:pPr>
            <a:endParaRPr lang="nb-NO" altLang="nb-NO" sz="2000" dirty="0"/>
          </a:p>
          <a:p>
            <a:pPr>
              <a:lnSpc>
                <a:spcPct val="90000"/>
              </a:lnSpc>
            </a:pPr>
            <a:r>
              <a:rPr lang="nb-NO" altLang="nb-NO" sz="2000" dirty="0"/>
              <a:t>Aldersgrense – plikt til å gå av med pensjon</a:t>
            </a:r>
          </a:p>
          <a:p>
            <a:pPr>
              <a:lnSpc>
                <a:spcPct val="90000"/>
              </a:lnSpc>
            </a:pPr>
            <a:r>
              <a:rPr lang="nb-NO" altLang="nb-NO" sz="2000" dirty="0"/>
              <a:t>Pensjonsalder – rett til å gå av med pensjon</a:t>
            </a:r>
          </a:p>
          <a:p>
            <a:pPr>
              <a:lnSpc>
                <a:spcPct val="90000"/>
              </a:lnSpc>
            </a:pPr>
            <a:r>
              <a:rPr lang="nb-NO" altLang="nb-NO" sz="2000" dirty="0"/>
              <a:t>Aldersgrense følger </a:t>
            </a:r>
            <a:r>
              <a:rPr lang="nb-NO" altLang="nb-NO" sz="2000" b="1" dirty="0"/>
              <a:t>stillingskode</a:t>
            </a:r>
            <a:r>
              <a:rPr lang="nb-NO" altLang="nb-NO" sz="2000" dirty="0"/>
              <a:t>, ikke utdannelse  </a:t>
            </a:r>
            <a:endParaRPr lang="nb-NO" altLang="nb-NO" sz="2000" i="1" dirty="0"/>
          </a:p>
          <a:p>
            <a:pPr>
              <a:lnSpc>
                <a:spcPct val="90000"/>
              </a:lnSpc>
            </a:pPr>
            <a:r>
              <a:rPr lang="nb-NO" altLang="nb-NO" sz="2000" dirty="0"/>
              <a:t>85-års regel – rett til å gå av inntil tre år før stillingens aldersgrense med alderspensjon – gjelder særaldersgrense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D838D65-C91F-4DCE-9D2B-9E6583DB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F759F0DF-6E59-4142-9282-1C433FF7B46B}" type="slidenum">
              <a:rPr lang="nb-NO" altLang="nb-NO"/>
              <a:pPr>
                <a:spcAft>
                  <a:spcPts val="600"/>
                </a:spcAft>
                <a:defRPr/>
              </a:pPr>
              <a:t>10</a:t>
            </a:fld>
            <a:endParaRPr lang="nb-NO" altLang="nb-NO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6A1EA4-6560-4525-8E18-EF088BEA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38" y="5262563"/>
            <a:ext cx="22733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9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667F0397-37FE-43AA-A232-EA47BE2C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pensjonstypene</a:t>
            </a:r>
          </a:p>
        </p:txBody>
      </p:sp>
      <p:pic>
        <p:nvPicPr>
          <p:cNvPr id="9" name="Plassholder for innhold 8" descr="Et bilde som inneholder solsikke, plante, blomst, sitter&#10;&#10;Automatisk generert beskrivelse">
            <a:extLst>
              <a:ext uri="{FF2B5EF4-FFF2-40B4-BE49-F238E27FC236}">
                <a16:creationId xmlns:a16="http://schemas.microsoft.com/office/drawing/2014/main" id="{2C77FC85-FF68-4B89-BCC5-7E3DD72AE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1510FA-73F6-47B4-8CA4-C473132F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9F0DF-6E59-4142-9282-1C433FF7B46B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909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145FA49B-5B5F-4887-B56D-1F98ABC6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AFP </a:t>
            </a:r>
            <a:r>
              <a:rPr lang="nb-NO" altLang="nb-NO" sz="1200" dirty="0"/>
              <a:t>(tom 1962-kullet)</a:t>
            </a:r>
            <a:endParaRPr lang="nb-NO" altLang="nb-NO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DEB0072-6593-4309-ABB1-E099189D0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1800" dirty="0"/>
              <a:t>Fra 62 år</a:t>
            </a:r>
          </a:p>
          <a:p>
            <a:pPr lvl="1">
              <a:lnSpc>
                <a:spcPct val="90000"/>
              </a:lnSpc>
            </a:pPr>
            <a:r>
              <a:rPr lang="nb-NO" altLang="nb-NO" sz="1500" dirty="0"/>
              <a:t>frivillig ordning</a:t>
            </a:r>
          </a:p>
          <a:p>
            <a:pPr lvl="1">
              <a:lnSpc>
                <a:spcPct val="90000"/>
              </a:lnSpc>
            </a:pPr>
            <a:r>
              <a:rPr lang="nb-NO" altLang="nb-NO" sz="1500" dirty="0"/>
              <a:t>folketrygdens regler gjelder</a:t>
            </a:r>
          </a:p>
          <a:p>
            <a:pPr lvl="1">
              <a:lnSpc>
                <a:spcPct val="90000"/>
              </a:lnSpc>
            </a:pPr>
            <a:r>
              <a:rPr lang="nb-NO" altLang="nb-NO" sz="1500" dirty="0"/>
              <a:t>forutsetter at visse kriterier er oppfylt</a:t>
            </a:r>
          </a:p>
          <a:p>
            <a:pPr>
              <a:lnSpc>
                <a:spcPct val="90000"/>
              </a:lnSpc>
            </a:pPr>
            <a:r>
              <a:rPr lang="nb-NO" altLang="nb-NO" sz="1800" dirty="0"/>
              <a:t>Fra 65 år</a:t>
            </a:r>
          </a:p>
          <a:p>
            <a:pPr lvl="1">
              <a:lnSpc>
                <a:spcPct val="90000"/>
              </a:lnSpc>
            </a:pPr>
            <a:r>
              <a:rPr lang="nb-NO" altLang="nb-NO" sz="1500" dirty="0"/>
              <a:t>en del av tjenestepensjonsordningen</a:t>
            </a:r>
          </a:p>
          <a:p>
            <a:pPr lvl="1">
              <a:lnSpc>
                <a:spcPct val="90000"/>
              </a:lnSpc>
            </a:pPr>
            <a:r>
              <a:rPr lang="nb-NO" altLang="nb-NO" sz="1500" dirty="0"/>
              <a:t>eller folketrygdens regler, garantiordning </a:t>
            </a:r>
          </a:p>
          <a:p>
            <a:pPr>
              <a:lnSpc>
                <a:spcPct val="90000"/>
              </a:lnSpc>
            </a:pPr>
            <a:r>
              <a:rPr lang="nb-NO" altLang="nb-NO" sz="1800" dirty="0"/>
              <a:t>Fra 67 år</a:t>
            </a:r>
          </a:p>
          <a:p>
            <a:pPr lvl="1">
              <a:lnSpc>
                <a:spcPct val="90000"/>
              </a:lnSpc>
            </a:pPr>
            <a:r>
              <a:rPr lang="nb-NO" altLang="nb-NO" sz="1500" dirty="0"/>
              <a:t>overgang til ordinær alderspensjon</a:t>
            </a:r>
          </a:p>
          <a:p>
            <a:pPr lvl="1">
              <a:lnSpc>
                <a:spcPct val="90000"/>
              </a:lnSpc>
            </a:pPr>
            <a:r>
              <a:rPr lang="nb-NO" altLang="nb-NO" sz="1500" dirty="0"/>
              <a:t>Folketrygd + offentlig tjenestepensjon</a:t>
            </a:r>
          </a:p>
          <a:p>
            <a:pPr>
              <a:lnSpc>
                <a:spcPct val="90000"/>
              </a:lnSpc>
            </a:pPr>
            <a:r>
              <a:rPr lang="nb-NO" altLang="nb-NO" sz="1800" dirty="0"/>
              <a:t>delvis AFP - er tillatt</a:t>
            </a:r>
          </a:p>
          <a:p>
            <a:pPr>
              <a:lnSpc>
                <a:spcPct val="90000"/>
              </a:lnSpc>
            </a:pPr>
            <a:r>
              <a:rPr lang="nb-NO" altLang="nb-NO" sz="1800" dirty="0"/>
              <a:t>AFP og inntekt - **</a:t>
            </a:r>
          </a:p>
          <a:p>
            <a:pPr>
              <a:lnSpc>
                <a:spcPct val="90000"/>
              </a:lnSpc>
            </a:pPr>
            <a:r>
              <a:rPr lang="nb-NO" altLang="nb-NO" sz="1800" dirty="0"/>
              <a:t>AFP og arbeidsavklaringspenger</a:t>
            </a:r>
          </a:p>
        </p:txBody>
      </p:sp>
      <p:pic>
        <p:nvPicPr>
          <p:cNvPr id="27652" name="Bilde 2" descr="Pension - Highway Sign image">
            <a:extLst>
              <a:ext uri="{FF2B5EF4-FFF2-40B4-BE49-F238E27FC236}">
                <a16:creationId xmlns:a16="http://schemas.microsoft.com/office/drawing/2014/main" id="{E78E36C7-0A0F-48D7-A26D-DA44AF233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3004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56C4C32-C397-4B71-BC57-26673D18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Alderspensjon </a:t>
            </a:r>
            <a:r>
              <a:rPr lang="nb-NO" altLang="nb-NO" sz="1200" dirty="0"/>
              <a:t>(tom 1958-kullet)</a:t>
            </a:r>
            <a:endParaRPr lang="nb-NO" altLang="nb-NO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C47759B-091B-4C97-976E-F42C8D9F9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endParaRPr lang="nb-NO" altLang="nb-NO" sz="1400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81397B8-E4FD-4C35-A2E0-30AEC29FF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nb-NO" altLang="nb-NO" sz="2400" dirty="0"/>
              <a:t>66% av pensjonsgrunnlaget</a:t>
            </a:r>
          </a:p>
          <a:p>
            <a:pPr>
              <a:buFont typeface="Arial" charset="0"/>
              <a:buChar char="•"/>
              <a:defRPr/>
            </a:pPr>
            <a:r>
              <a:rPr lang="nb-NO" altLang="nb-NO" sz="2400" dirty="0"/>
              <a:t>reduseres med stillingsprosent og tjenestetid</a:t>
            </a:r>
          </a:p>
          <a:p>
            <a:pPr>
              <a:buFont typeface="Arial" charset="0"/>
              <a:buChar char="•"/>
              <a:defRPr/>
            </a:pPr>
            <a:r>
              <a:rPr lang="nb-NO" altLang="nb-NO" sz="2400" dirty="0"/>
              <a:t>pensjonsgrunnlaget = sluttlønn</a:t>
            </a:r>
          </a:p>
          <a:p>
            <a:pPr marL="0" indent="0">
              <a:buFont typeface="Arial" charset="0"/>
              <a:buNone/>
              <a:defRPr/>
            </a:pPr>
            <a:endParaRPr lang="nb-NO" altLang="nb-NO" sz="1200" dirty="0"/>
          </a:p>
        </p:txBody>
      </p:sp>
      <p:pic>
        <p:nvPicPr>
          <p:cNvPr id="30725" name="Bilde 4" descr="Quote/Counterquote: Nature and other things that abhor a ...">
            <a:extLst>
              <a:ext uri="{FF2B5EF4-FFF2-40B4-BE49-F238E27FC236}">
                <a16:creationId xmlns:a16="http://schemas.microsoft.com/office/drawing/2014/main" id="{87B3E141-734D-4E99-8C30-97A1EC46B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39407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CF9EFD7-8277-4D87-90EF-6CD8AB76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nb-NO" altLang="nb-NO" dirty="0"/>
              <a:t>Etterlattepensjon </a:t>
            </a:r>
            <a:r>
              <a:rPr lang="nb-NO" altLang="nb-NO" sz="2200" dirty="0"/>
              <a:t>(alle)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F223B73-2B28-4C75-954B-6749F04E1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7020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nb-NO" altLang="nb-NO" sz="2400" dirty="0"/>
              <a:t>En ektefelle får ni prosent av pensjonsgrunnlaget. </a:t>
            </a:r>
          </a:p>
          <a:p>
            <a:pPr>
              <a:buFont typeface="Arial" charset="0"/>
              <a:buChar char="•"/>
              <a:defRPr/>
            </a:pPr>
            <a:r>
              <a:rPr lang="nb-NO" altLang="nb-NO" sz="2400" dirty="0"/>
              <a:t>Barn får 15 prosent av sin avdøde foreldres pensjonsgrunnlag frem til fylte 20 år </a:t>
            </a:r>
          </a:p>
          <a:p>
            <a:pPr>
              <a:buFont typeface="Arial" charset="0"/>
              <a:buChar char="•"/>
              <a:defRPr/>
            </a:pPr>
            <a:r>
              <a:rPr lang="nb-NO" altLang="nb-NO" sz="2400" dirty="0"/>
              <a:t>Før 1.1.2000 gjelder egne regler for brutto etterlattepensjon</a:t>
            </a:r>
            <a:endParaRPr lang="nb-NO" altLang="nb-NO" dirty="0"/>
          </a:p>
          <a:p>
            <a:pPr>
              <a:buFont typeface="Arial" charset="0"/>
              <a:buChar char="•"/>
              <a:defRPr/>
            </a:pPr>
            <a:r>
              <a:rPr lang="nb-NO" altLang="nb-NO" sz="2400" dirty="0"/>
              <a:t>Samboer sidestilles </a:t>
            </a:r>
            <a:r>
              <a:rPr lang="nb-NO" altLang="nb-NO" sz="2400" b="1" dirty="0"/>
              <a:t>ikke</a:t>
            </a:r>
            <a:r>
              <a:rPr lang="nb-NO" altLang="nb-NO" sz="2400" dirty="0"/>
              <a:t> med ektefelle. Samboere har ikke rett til ektefellepensjon</a:t>
            </a:r>
            <a:endParaRPr lang="nb-NO" altLang="nb-NO" dirty="0"/>
          </a:p>
          <a:p>
            <a:pPr marL="0" indent="0">
              <a:buFont typeface="Arial" charset="0"/>
              <a:buNone/>
              <a:defRPr/>
            </a:pPr>
            <a:endParaRPr lang="nb-NO" altLang="nb-NO" dirty="0"/>
          </a:p>
        </p:txBody>
      </p:sp>
      <p:pic>
        <p:nvPicPr>
          <p:cNvPr id="34820" name="Picture 4" descr="MCj02378080000[1]">
            <a:extLst>
              <a:ext uri="{FF2B5EF4-FFF2-40B4-BE49-F238E27FC236}">
                <a16:creationId xmlns:a16="http://schemas.microsoft.com/office/drawing/2014/main" id="{F0343961-ED53-4F2C-905D-2C3FF4C2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12398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FC2DC4B-7071-4B03-96C4-8F3F4DA6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Uførepensjon </a:t>
            </a:r>
            <a:r>
              <a:rPr lang="nb-NO" altLang="nb-NO" sz="2200" dirty="0"/>
              <a:t>(alle)</a:t>
            </a: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DF31C9AB-5205-48BF-9DFF-33B1AE64C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836613"/>
          <a:ext cx="9826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Utklipp" r:id="rId3" imgW="1717675" imgH="3594100" progId="MS_ClipArt_Gallery.2">
                  <p:embed/>
                </p:oleObj>
              </mc:Choice>
              <mc:Fallback>
                <p:oleObj name="Utklipp" r:id="rId3" imgW="1717675" imgH="3594100" progId="MS_ClipArt_Gallery.2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DF31C9AB-5205-48BF-9DFF-33B1AE64C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98266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>
            <a:extLst>
              <a:ext uri="{FF2B5EF4-FFF2-40B4-BE49-F238E27FC236}">
                <a16:creationId xmlns:a16="http://schemas.microsoft.com/office/drawing/2014/main" id="{291D1CB1-0D3B-4F76-8DFA-A744BA62C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68413"/>
            <a:ext cx="8062912" cy="54006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Reduserer du stillingsstørrelsen din på grunn av </a:t>
            </a:r>
            <a:r>
              <a:rPr lang="nb-NO" altLang="nb-NO" sz="1600" b="1" dirty="0"/>
              <a:t>sykdom eller skade</a:t>
            </a:r>
            <a:r>
              <a:rPr lang="nb-NO" altLang="nb-NO" sz="1600" dirty="0"/>
              <a:t>, kan du ha rett til uførepensjon.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Størrelsen på uførepensjonen fastsettes etter stillingsprosenten på sykmeldingstidspunktet, lønn og grad av uførhet.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Det kan innvilges </a:t>
            </a:r>
            <a:r>
              <a:rPr lang="nb-NO" altLang="nb-NO" sz="1600" b="1" dirty="0"/>
              <a:t>både hel og delvis</a:t>
            </a:r>
            <a:r>
              <a:rPr lang="nb-NO" altLang="nb-NO" sz="1600" dirty="0"/>
              <a:t> uførepensjon.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Nedre grense 20 %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Uførepensjonen kan være </a:t>
            </a:r>
            <a:r>
              <a:rPr lang="nb-NO" altLang="nb-NO" sz="1600" b="1" dirty="0"/>
              <a:t>fast eller midlertidig</a:t>
            </a:r>
            <a:r>
              <a:rPr lang="nb-NO" altLang="nb-NO" sz="1600" dirty="0"/>
              <a:t>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Uførepensjon utbetales vanligvis når du har vært </a:t>
            </a:r>
            <a:r>
              <a:rPr lang="nb-NO" altLang="nb-NO" sz="1600" b="1" dirty="0"/>
              <a:t>sykmeldt i ett år</a:t>
            </a:r>
            <a:r>
              <a:rPr lang="nb-NO" altLang="nb-NO" sz="1600" dirty="0"/>
              <a:t>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nb-NO" altLang="nb-NO" sz="16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Uførepensjon utgjør </a:t>
            </a:r>
            <a:r>
              <a:rPr lang="nb-NO" altLang="nb-NO" sz="1600" b="1" dirty="0"/>
              <a:t>69 prosent</a:t>
            </a:r>
            <a:r>
              <a:rPr lang="nb-NO" altLang="nb-NO" sz="1600" dirty="0"/>
              <a:t> av lønnen du har på uføretidspunktet, forutsatt </a:t>
            </a:r>
            <a:r>
              <a:rPr lang="nb-NO" altLang="nb-NO" sz="1600" b="1" dirty="0"/>
              <a:t>full opptjeningstid + 25% av G</a:t>
            </a:r>
            <a:r>
              <a:rPr lang="nb-NO" altLang="nb-NO" sz="1600" dirty="0"/>
              <a:t>. </a:t>
            </a:r>
            <a:endParaRPr lang="nb-NO" altLang="nb-NO" sz="16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Full opptjeningstid er </a:t>
            </a:r>
            <a:r>
              <a:rPr lang="nb-NO" altLang="nb-NO" sz="1600" b="1" dirty="0"/>
              <a:t>30 år</a:t>
            </a:r>
            <a:r>
              <a:rPr lang="nb-NO" altLang="nb-NO" sz="1600" dirty="0"/>
              <a:t>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Er opptjeningstiden lavere, reduseres pensjonen.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Du får opptjeningstid for</a:t>
            </a:r>
            <a:r>
              <a:rPr lang="nb-NO" altLang="nb-NO" sz="1600" b="1" dirty="0"/>
              <a:t> faktisk medlemstid </a:t>
            </a:r>
            <a:r>
              <a:rPr lang="nb-NO" altLang="nb-NO" sz="1600" dirty="0"/>
              <a:t>+ årene du kunne jobbet </a:t>
            </a:r>
            <a:r>
              <a:rPr lang="nb-NO" altLang="nb-NO" sz="1600" b="1" dirty="0"/>
              <a:t>frem til 67 år</a:t>
            </a:r>
            <a:r>
              <a:rPr lang="nb-NO" altLang="nb-NO" sz="1600" dirty="0"/>
              <a:t>.</a:t>
            </a:r>
            <a:endParaRPr lang="nb-NO" altLang="nb-NO" sz="16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Søker du om </a:t>
            </a:r>
            <a:r>
              <a:rPr lang="nb-NO" altLang="nb-NO" sz="1600" b="1" dirty="0"/>
              <a:t>50 prosent</a:t>
            </a:r>
            <a:r>
              <a:rPr lang="nb-NO" altLang="nb-NO" sz="1600" dirty="0"/>
              <a:t> uførepensjon eller mer,  kreves det at du også søker om ytelser fra </a:t>
            </a:r>
            <a:r>
              <a:rPr lang="nb-NO" altLang="nb-NO" sz="1600" b="1" dirty="0"/>
              <a:t>folketrygden</a:t>
            </a:r>
            <a:r>
              <a:rPr lang="nb-NO" altLang="nb-NO" sz="1600" dirty="0"/>
              <a:t>. </a:t>
            </a:r>
            <a:endParaRPr lang="nb-NO" altLang="nb-NO" sz="1600" b="1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nb-NO" altLang="nb-NO" sz="1600" b="1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nb-NO" altLang="nb-NO" sz="1600" b="1" dirty="0"/>
              <a:t>Verdt å vite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Opptjeningstid fra </a:t>
            </a:r>
            <a:r>
              <a:rPr lang="nb-NO" altLang="nb-NO" sz="1600" b="1" dirty="0"/>
              <a:t>andre offentlige pensjonsordninger</a:t>
            </a:r>
            <a:r>
              <a:rPr lang="nb-NO" altLang="nb-NO" sz="1600" dirty="0"/>
              <a:t> overføres.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Forsørger du b</a:t>
            </a:r>
            <a:r>
              <a:rPr lang="nb-NO" altLang="nb-NO" sz="1600" b="1" dirty="0"/>
              <a:t>arn under 18 år</a:t>
            </a:r>
            <a:r>
              <a:rPr lang="nb-NO" altLang="nb-NO" sz="1600" dirty="0"/>
              <a:t> får du barnetillegg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altLang="nb-NO" sz="1600" dirty="0"/>
              <a:t>Har du vært medlem hos oss i minst </a:t>
            </a:r>
            <a:r>
              <a:rPr lang="nb-NO" altLang="nb-NO" sz="1600" b="1" dirty="0"/>
              <a:t>tre år</a:t>
            </a:r>
            <a:r>
              <a:rPr lang="nb-NO" altLang="nb-NO" sz="1600" dirty="0"/>
              <a:t> tidligere, kan du ha rett til oppsatt uførepensjon.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57CF86F-020C-4A48-AA47-2DD9D157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852936"/>
            <a:ext cx="7772400" cy="1362075"/>
          </a:xfrm>
        </p:spPr>
        <p:txBody>
          <a:bodyPr/>
          <a:lstStyle/>
          <a:p>
            <a:r>
              <a:rPr lang="nb-NO" altLang="nb-NO" dirty="0"/>
              <a:t>Ny offentlig tjenestepensjon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1">
            <a:extLst>
              <a:ext uri="{FF2B5EF4-FFF2-40B4-BE49-F238E27FC236}">
                <a16:creationId xmlns:a16="http://schemas.microsoft.com/office/drawing/2014/main" id="{F50947E9-90A3-4389-A91C-18D62167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/>
              <a:t>Hvorfor endring?</a:t>
            </a:r>
          </a:p>
        </p:txBody>
      </p:sp>
      <p:sp>
        <p:nvSpPr>
          <p:cNvPr id="43011" name="Plassholder for tekst 12">
            <a:extLst>
              <a:ext uri="{FF2B5EF4-FFF2-40B4-BE49-F238E27FC236}">
                <a16:creationId xmlns:a16="http://schemas.microsoft.com/office/drawing/2014/main" id="{BF5421CD-F9CB-45B0-8231-B5D9412E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" y="1535113"/>
            <a:ext cx="4040188" cy="639762"/>
          </a:xfrm>
        </p:spPr>
        <p:txBody>
          <a:bodyPr/>
          <a:lstStyle/>
          <a:p>
            <a:r>
              <a:rPr lang="nb-NO" altLang="nb-NO" dirty="0"/>
              <a:t> </a:t>
            </a:r>
          </a:p>
        </p:txBody>
      </p:sp>
      <p:sp>
        <p:nvSpPr>
          <p:cNvPr id="43012" name="Plassholder for tekst 14">
            <a:extLst>
              <a:ext uri="{FF2B5EF4-FFF2-40B4-BE49-F238E27FC236}">
                <a16:creationId xmlns:a16="http://schemas.microsoft.com/office/drawing/2014/main" id="{370A0C08-1CAD-406B-91A2-A08C27CF3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altLang="nb-NO"/>
              <a:t> </a:t>
            </a:r>
          </a:p>
        </p:txBody>
      </p:sp>
      <p:pic>
        <p:nvPicPr>
          <p:cNvPr id="43013" name="Plassholder for innhold 28">
            <a:extLst>
              <a:ext uri="{FF2B5EF4-FFF2-40B4-BE49-F238E27FC236}">
                <a16:creationId xmlns:a16="http://schemas.microsoft.com/office/drawing/2014/main" id="{C2313719-3694-4AB9-BB32-F39BA07ADAB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818" y="1772816"/>
            <a:ext cx="3951288" cy="3951288"/>
          </a:xfrm>
        </p:spPr>
      </p:pic>
      <p:sp>
        <p:nvSpPr>
          <p:cNvPr id="27" name="Plassholder for innhold 26">
            <a:extLst>
              <a:ext uri="{FF2B5EF4-FFF2-40B4-BE49-F238E27FC236}">
                <a16:creationId xmlns:a16="http://schemas.microsoft.com/office/drawing/2014/main" id="{B977EBB8-21E6-4C9C-8839-4660BBEC9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3094" y="1679947"/>
            <a:ext cx="4637088" cy="4044157"/>
          </a:xfrm>
        </p:spPr>
        <p:txBody>
          <a:bodyPr/>
          <a:lstStyle/>
          <a:p>
            <a:pPr lvl="1">
              <a:defRPr/>
            </a:pPr>
            <a:endParaRPr lang="nb-NO" sz="2400" dirty="0"/>
          </a:p>
          <a:p>
            <a:pPr lvl="1">
              <a:defRPr/>
            </a:pPr>
            <a:r>
              <a:rPr lang="nb-NO" sz="2800" dirty="0"/>
              <a:t>Arbeidslinja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b-NO" sz="1800" dirty="0"/>
          </a:p>
          <a:p>
            <a:pPr lvl="1">
              <a:defRPr/>
            </a:pPr>
            <a:r>
              <a:rPr lang="nb-NO" sz="2800" dirty="0"/>
              <a:t>Mobilitet</a:t>
            </a:r>
          </a:p>
          <a:p>
            <a:pPr marL="457200" lvl="1" indent="0">
              <a:buNone/>
              <a:defRPr/>
            </a:pPr>
            <a:endParaRPr lang="nb-NO" sz="1800" dirty="0"/>
          </a:p>
          <a:p>
            <a:pPr lvl="1">
              <a:defRPr/>
            </a:pPr>
            <a:r>
              <a:rPr lang="nb-NO" sz="2800" dirty="0"/>
              <a:t>Dagens ordning dårlig for yngre årskull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tel 1">
            <a:extLst>
              <a:ext uri="{FF2B5EF4-FFF2-40B4-BE49-F238E27FC236}">
                <a16:creationId xmlns:a16="http://schemas.microsoft.com/office/drawing/2014/main" id="{19A26AB3-4671-44ED-82FE-4AF1B846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/>
              <a:t>Ny alderspensjon - hovedegenskaper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0D60246-78BA-419B-ADA7-BDD702C4F5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tel 1">
            <a:extLst>
              <a:ext uri="{FF2B5EF4-FFF2-40B4-BE49-F238E27FC236}">
                <a16:creationId xmlns:a16="http://schemas.microsoft.com/office/drawing/2014/main" id="{436FE88F-328D-4111-971D-EC068991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/>
              <a:t>Ny alderspensjon - hovedegenskaper</a:t>
            </a:r>
          </a:p>
        </p:txBody>
      </p:sp>
      <p:sp>
        <p:nvSpPr>
          <p:cNvPr id="10243" name="Undertittel 2">
            <a:extLst>
              <a:ext uri="{FF2B5EF4-FFF2-40B4-BE49-F238E27FC236}">
                <a16:creationId xmlns:a16="http://schemas.microsoft.com/office/drawing/2014/main" id="{877EA498-F488-4821-BEA7-CD7591B1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defRPr/>
            </a:pPr>
            <a:endParaRPr lang="nb-NO" altLang="nb-NO" sz="1800" dirty="0"/>
          </a:p>
          <a:p>
            <a:pPr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dirty="0" err="1"/>
              <a:t>Grunnsats</a:t>
            </a:r>
            <a:r>
              <a:rPr lang="nb-NO" altLang="nb-NO" sz="2000" dirty="0"/>
              <a:t> på 5,7 prosent av pensjonsgrunnlaget i intervallet 0–12 G </a:t>
            </a:r>
          </a:p>
          <a:p>
            <a:pPr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dirty="0"/>
              <a:t>Tilleggssats på 18,1 prosent i intervallet 7,1–12 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2000" dirty="0"/>
          </a:p>
          <a:p>
            <a:pPr>
              <a:defRPr/>
            </a:pPr>
            <a:r>
              <a:rPr lang="nb-NO" sz="2000" dirty="0"/>
              <a:t>Pensjonsopptjeningen samles i en beholdning</a:t>
            </a:r>
          </a:p>
          <a:p>
            <a:pPr>
              <a:defRPr/>
            </a:pPr>
            <a:endParaRPr lang="nb-NO" sz="2000" dirty="0"/>
          </a:p>
          <a:p>
            <a:pPr>
              <a:defRPr/>
            </a:pPr>
            <a:r>
              <a:rPr lang="nb-NO" altLang="nb-NO" sz="2000" dirty="0"/>
              <a:t>Regulering som i folketrygden</a:t>
            </a:r>
          </a:p>
          <a:p>
            <a:pPr>
              <a:defRPr/>
            </a:pPr>
            <a:endParaRPr lang="nb-NO" altLang="nb-NO" sz="2000" dirty="0"/>
          </a:p>
          <a:p>
            <a:pPr>
              <a:defRPr/>
            </a:pPr>
            <a:r>
              <a:rPr lang="nb-NO" sz="2000" dirty="0"/>
              <a:t>Livsvarig utbetaling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altLang="nb-NO" sz="2000" dirty="0"/>
          </a:p>
        </p:txBody>
      </p:sp>
      <p:pic>
        <p:nvPicPr>
          <p:cNvPr id="46084" name="Grafikk 3" descr="Sparegris">
            <a:extLst>
              <a:ext uri="{FF2B5EF4-FFF2-40B4-BE49-F238E27FC236}">
                <a16:creationId xmlns:a16="http://schemas.microsoft.com/office/drawing/2014/main" id="{7CC5AF94-B516-4A1D-AE3C-04F569B3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23764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606BB73F-1FCE-47D0-BC2A-DAD2B261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nb-NO" altLang="nb-NO" sz="4000"/>
              <a:t>Hvilke regler gjelder for hvem?</a:t>
            </a:r>
          </a:p>
        </p:txBody>
      </p:sp>
      <p:sp>
        <p:nvSpPr>
          <p:cNvPr id="12291" name="Plassholder for innhold 2">
            <a:extLst>
              <a:ext uri="{FF2B5EF4-FFF2-40B4-BE49-F238E27FC236}">
                <a16:creationId xmlns:a16="http://schemas.microsoft.com/office/drawing/2014/main" id="{7866FD8D-4319-44B7-9BDB-3066AECB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9179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/>
              <a:t> 	– 1958	ingen endringer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/>
              <a:t>1959 – 1962	overgangsregler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/>
              <a:t>1963 – 		fullt omfattet av nytt regelverk 			(overgangsregler for noen 				områder til 1970-kullet)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>
            <a:extLst>
              <a:ext uri="{FF2B5EF4-FFF2-40B4-BE49-F238E27FC236}">
                <a16:creationId xmlns:a16="http://schemas.microsoft.com/office/drawing/2014/main" id="{06362AC2-6A4E-4271-8B7D-5777DC93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altLang="nb-NO" sz="3200"/>
              <a:t>Ny AFP - hovedegenskaper</a:t>
            </a:r>
          </a:p>
        </p:txBody>
      </p:sp>
      <p:sp>
        <p:nvSpPr>
          <p:cNvPr id="7171" name="Undertittel 2">
            <a:extLst>
              <a:ext uri="{FF2B5EF4-FFF2-40B4-BE49-F238E27FC236}">
                <a16:creationId xmlns:a16="http://schemas.microsoft.com/office/drawing/2014/main" id="{E1D1244C-0B49-4D26-AEC7-3BF5ACEB0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14424" cy="4525963"/>
          </a:xfrm>
        </p:spPr>
        <p:txBody>
          <a:bodyPr/>
          <a:lstStyle/>
          <a:p>
            <a:pPr>
              <a:defRPr/>
            </a:pPr>
            <a:r>
              <a:rPr lang="nb-NO" sz="1800" dirty="0"/>
              <a:t>AFP legges om fra en tidligpensjonsordning til en livsvarig ordning som kommer i tillegg til folketrygden</a:t>
            </a:r>
          </a:p>
          <a:p>
            <a:pPr>
              <a:defRPr/>
            </a:pPr>
            <a:r>
              <a:rPr lang="nb-NO" sz="1800" dirty="0"/>
              <a:t>Beregnes som 4,21 prosent av årlig pensjonsgivende inntekt opp til 7,1 G i alderen 13–61 år</a:t>
            </a:r>
          </a:p>
          <a:p>
            <a:pPr>
              <a:defRPr/>
            </a:pPr>
            <a:r>
              <a:rPr lang="nb-NO" sz="1800" dirty="0"/>
              <a:t>AFP skal kunne tas ut fleksibelt fra 62 til 70 år som en livsvarig ytelse</a:t>
            </a:r>
          </a:p>
          <a:p>
            <a:pPr>
              <a:defRPr/>
            </a:pPr>
            <a:r>
              <a:rPr lang="nb-NO" sz="1800" dirty="0"/>
              <a:t>Regulering som i folketrygden </a:t>
            </a:r>
          </a:p>
          <a:p>
            <a:pPr>
              <a:defRPr/>
            </a:pPr>
            <a:r>
              <a:rPr lang="nb-NO" sz="1800" dirty="0"/>
              <a:t>Bytte av jobb mellom offentlig og privat sektor blir enklere</a:t>
            </a:r>
          </a:p>
          <a:p>
            <a:pPr>
              <a:defRPr/>
            </a:pPr>
            <a:endParaRPr lang="nb-NO" sz="1800" dirty="0"/>
          </a:p>
          <a:p>
            <a:pPr marL="0" indent="0" algn="ctr">
              <a:buNone/>
              <a:defRPr/>
            </a:pPr>
            <a:r>
              <a:rPr lang="nb-NO" sz="1800" b="1" i="1" dirty="0"/>
              <a:t>Men dette er ikke på plass ennå!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18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08AB491-4396-49EA-B1AB-A12C638429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73841" y="1798662"/>
            <a:ext cx="3610743" cy="389364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tel 1">
            <a:extLst>
              <a:ext uri="{FF2B5EF4-FFF2-40B4-BE49-F238E27FC236}">
                <a16:creationId xmlns:a16="http://schemas.microsoft.com/office/drawing/2014/main" id="{E4F0A157-B7DE-46B2-9536-82C7ABC2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/>
              <a:t>Pensjonsnivå gårsdagens modell </a:t>
            </a:r>
          </a:p>
        </p:txBody>
      </p:sp>
      <p:sp>
        <p:nvSpPr>
          <p:cNvPr id="53251" name="Undertittel 2">
            <a:extLst>
              <a:ext uri="{FF2B5EF4-FFF2-40B4-BE49-F238E27FC236}">
                <a16:creationId xmlns:a16="http://schemas.microsoft.com/office/drawing/2014/main" id="{F2E390E4-FA94-4A75-8A86-911391F6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5573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/>
              <a:t> </a:t>
            </a:r>
          </a:p>
        </p:txBody>
      </p:sp>
      <p:pic>
        <p:nvPicPr>
          <p:cNvPr id="53252" name="Bilde 1">
            <a:extLst>
              <a:ext uri="{FF2B5EF4-FFF2-40B4-BE49-F238E27FC236}">
                <a16:creationId xmlns:a16="http://schemas.microsoft.com/office/drawing/2014/main" id="{DE0AF04E-7AF4-433C-9941-4EB335D5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3850" r="49670" b="21582"/>
          <a:stretch>
            <a:fillRect/>
          </a:stretch>
        </p:blipFill>
        <p:spPr bwMode="auto">
          <a:xfrm>
            <a:off x="1619250" y="1557338"/>
            <a:ext cx="5976938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kstSylinder 5">
            <a:extLst>
              <a:ext uri="{FF2B5EF4-FFF2-40B4-BE49-F238E27FC236}">
                <a16:creationId xmlns:a16="http://schemas.microsoft.com/office/drawing/2014/main" id="{C6A900FA-4CEF-4503-88F2-97445DAEA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1281113"/>
            <a:ext cx="6408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     </a:t>
            </a:r>
            <a:r>
              <a:rPr lang="nb-NO" altLang="nb-NO" sz="1400"/>
              <a:t>Folketrygd        AFP        Brutto</a:t>
            </a:r>
            <a:endParaRPr lang="nb-NO" altLang="nb-NO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D964DCD-7DB5-47F4-995A-34A98B956EDA}"/>
              </a:ext>
            </a:extLst>
          </p:cNvPr>
          <p:cNvSpPr/>
          <p:nvPr/>
        </p:nvSpPr>
        <p:spPr>
          <a:xfrm>
            <a:off x="2882900" y="1452563"/>
            <a:ext cx="144463" cy="85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287AEBF-7D5D-485C-8797-9182D19E7B74}"/>
              </a:ext>
            </a:extLst>
          </p:cNvPr>
          <p:cNvSpPr/>
          <p:nvPr/>
        </p:nvSpPr>
        <p:spPr>
          <a:xfrm>
            <a:off x="3927475" y="1447800"/>
            <a:ext cx="144463" cy="85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E8F43BD-1D4D-4DAD-AC67-FC3CFCD6EE62}"/>
              </a:ext>
            </a:extLst>
          </p:cNvPr>
          <p:cNvSpPr/>
          <p:nvPr/>
        </p:nvSpPr>
        <p:spPr>
          <a:xfrm>
            <a:off x="4535488" y="1452563"/>
            <a:ext cx="144462" cy="857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tel 1">
            <a:extLst>
              <a:ext uri="{FF2B5EF4-FFF2-40B4-BE49-F238E27FC236}">
                <a16:creationId xmlns:a16="http://schemas.microsoft.com/office/drawing/2014/main" id="{F6E64000-FE86-475E-9D64-76C05DB0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/>
              <a:t>Pensjonsnivå ny modell – 1963 kullet</a:t>
            </a:r>
          </a:p>
        </p:txBody>
      </p:sp>
      <p:sp>
        <p:nvSpPr>
          <p:cNvPr id="55299" name="Undertittel 2">
            <a:extLst>
              <a:ext uri="{FF2B5EF4-FFF2-40B4-BE49-F238E27FC236}">
                <a16:creationId xmlns:a16="http://schemas.microsoft.com/office/drawing/2014/main" id="{42E514F7-1705-42A5-AB49-09E7AF181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27175"/>
            <a:ext cx="8229600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/>
              <a:t> </a:t>
            </a:r>
          </a:p>
        </p:txBody>
      </p:sp>
      <p:pic>
        <p:nvPicPr>
          <p:cNvPr id="55300" name="Bilde 3">
            <a:extLst>
              <a:ext uri="{FF2B5EF4-FFF2-40B4-BE49-F238E27FC236}">
                <a16:creationId xmlns:a16="http://schemas.microsoft.com/office/drawing/2014/main" id="{1F5917CF-977D-424E-9DFD-1CA24262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4" t="10794" r="3114" b="18636"/>
          <a:stretch>
            <a:fillRect/>
          </a:stretch>
        </p:blipFill>
        <p:spPr bwMode="auto">
          <a:xfrm>
            <a:off x="1800225" y="1749425"/>
            <a:ext cx="554355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kstSylinder 1">
            <a:extLst>
              <a:ext uri="{FF2B5EF4-FFF2-40B4-BE49-F238E27FC236}">
                <a16:creationId xmlns:a16="http://schemas.microsoft.com/office/drawing/2014/main" id="{B64EDD86-B8B5-4A37-B961-80F7D555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58888"/>
            <a:ext cx="640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     </a:t>
            </a:r>
            <a:r>
              <a:rPr lang="nb-NO" altLang="nb-NO" sz="1400"/>
              <a:t>Folketrygd        AFP        Brutto       Påslag       Overgangstillegg       Individuell garanti</a:t>
            </a:r>
            <a:endParaRPr lang="nb-NO" altLang="nb-NO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ACE6A28-B35D-4DFC-A9BE-133DFB085984}"/>
              </a:ext>
            </a:extLst>
          </p:cNvPr>
          <p:cNvSpPr/>
          <p:nvPr/>
        </p:nvSpPr>
        <p:spPr>
          <a:xfrm>
            <a:off x="1357313" y="1427163"/>
            <a:ext cx="144462" cy="85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34E8EA3-7DEA-4EB7-A4F0-1B6614581591}"/>
              </a:ext>
            </a:extLst>
          </p:cNvPr>
          <p:cNvSpPr/>
          <p:nvPr/>
        </p:nvSpPr>
        <p:spPr>
          <a:xfrm>
            <a:off x="2411413" y="1422400"/>
            <a:ext cx="144462" cy="85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C80F210-9C51-424B-8A49-4C620C1F634B}"/>
              </a:ext>
            </a:extLst>
          </p:cNvPr>
          <p:cNvSpPr/>
          <p:nvPr/>
        </p:nvSpPr>
        <p:spPr>
          <a:xfrm>
            <a:off x="3022600" y="1427163"/>
            <a:ext cx="142875" cy="857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D3758F3-1C62-4C5B-8AF5-62E9BEB8BF4F}"/>
              </a:ext>
            </a:extLst>
          </p:cNvPr>
          <p:cNvSpPr/>
          <p:nvPr/>
        </p:nvSpPr>
        <p:spPr>
          <a:xfrm>
            <a:off x="3756025" y="1412875"/>
            <a:ext cx="144463" cy="85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89109A1-A366-439F-8252-BA9C4E9881CE}"/>
              </a:ext>
            </a:extLst>
          </p:cNvPr>
          <p:cNvSpPr/>
          <p:nvPr/>
        </p:nvSpPr>
        <p:spPr>
          <a:xfrm>
            <a:off x="4535488" y="1427163"/>
            <a:ext cx="144462" cy="857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72D8A0D-2486-4EF6-8C81-A8AFD8562C20}"/>
              </a:ext>
            </a:extLst>
          </p:cNvPr>
          <p:cNvSpPr/>
          <p:nvPr/>
        </p:nvSpPr>
        <p:spPr>
          <a:xfrm>
            <a:off x="5978525" y="1422400"/>
            <a:ext cx="142875" cy="857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9C2AE8-368C-41E1-B79A-998A6008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Overgangstillegg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9A57E3-A507-4FE7-B917-5A9D7375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7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/>
              <a:t>Årskullene </a:t>
            </a:r>
            <a:r>
              <a:rPr lang="nb-NO" sz="2800" dirty="0">
                <a:highlight>
                  <a:srgbClr val="FFFF00"/>
                </a:highlight>
              </a:rPr>
              <a:t>1963-1970</a:t>
            </a:r>
            <a:r>
              <a:rPr lang="nb-NO" sz="2800" dirty="0"/>
              <a:t> </a:t>
            </a:r>
            <a:r>
              <a:rPr lang="nb-NO" sz="2800" dirty="0">
                <a:highlight>
                  <a:srgbClr val="FFFF00"/>
                </a:highlight>
              </a:rPr>
              <a:t> </a:t>
            </a:r>
          </a:p>
          <a:p>
            <a:pPr>
              <a:buFontTx/>
              <a:buChar char="-"/>
            </a:pPr>
            <a:r>
              <a:rPr lang="nb-NO" sz="2800" dirty="0"/>
              <a:t>Minst 15 års tjenestetid, slutter mellom 62 og 67 år: 0,15 G (kr 15.202)</a:t>
            </a:r>
          </a:p>
          <a:p>
            <a:pPr>
              <a:buFontTx/>
              <a:buChar char="-"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Årskullene </a:t>
            </a:r>
            <a:r>
              <a:rPr lang="nb-NO" sz="2800" dirty="0">
                <a:highlight>
                  <a:srgbClr val="FF0000"/>
                </a:highlight>
              </a:rPr>
              <a:t>1963 – 1967 </a:t>
            </a:r>
            <a:r>
              <a:rPr lang="nb-NO" sz="2800" dirty="0"/>
              <a:t>individuelt tillegg </a:t>
            </a:r>
          </a:p>
          <a:p>
            <a:pPr>
              <a:buFontTx/>
              <a:buChar char="-"/>
            </a:pPr>
            <a:r>
              <a:rPr lang="nb-NO" sz="2800" dirty="0"/>
              <a:t>Fullt 2011-tillegg ved 30 års opptjening, reduseres hvis ikke. 1,5 % av pensjonsgrunnlaget av den oppsatte rettigheten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1BA81B-9FB8-4EB6-84CE-3C6DF794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61FC8-99D7-4A13-95DA-563734AD9EF5}" type="slidenum">
              <a:rPr lang="nb-NO" altLang="nb-NO" smtClean="0"/>
              <a:pPr>
                <a:defRPr/>
              </a:pPr>
              <a:t>23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6301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>
            <a:extLst>
              <a:ext uri="{FF2B5EF4-FFF2-40B4-BE49-F238E27FC236}">
                <a16:creationId xmlns:a16="http://schemas.microsoft.com/office/drawing/2014/main" id="{6BE96654-6F82-4E44-919A-C1EDCE30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/>
              <a:t>Pensjonsnivå ny modell – 1973 kullet</a:t>
            </a:r>
          </a:p>
        </p:txBody>
      </p:sp>
      <p:sp>
        <p:nvSpPr>
          <p:cNvPr id="57347" name="Undertittel 2">
            <a:extLst>
              <a:ext uri="{FF2B5EF4-FFF2-40B4-BE49-F238E27FC236}">
                <a16:creationId xmlns:a16="http://schemas.microsoft.com/office/drawing/2014/main" id="{4FD5F69C-A6CD-490A-A249-BB67F816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4811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/>
              <a:t> </a:t>
            </a:r>
          </a:p>
        </p:txBody>
      </p:sp>
      <p:sp>
        <p:nvSpPr>
          <p:cNvPr id="57348" name="TekstSylinder 1">
            <a:extLst>
              <a:ext uri="{FF2B5EF4-FFF2-40B4-BE49-F238E27FC236}">
                <a16:creationId xmlns:a16="http://schemas.microsoft.com/office/drawing/2014/main" id="{E35CE984-5759-4398-B276-9C15BBFD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219200"/>
            <a:ext cx="335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     </a:t>
            </a:r>
            <a:r>
              <a:rPr lang="nb-NO" altLang="nb-NO" sz="1400"/>
              <a:t>Folketrygd        AFP        Brutto       Påslag </a:t>
            </a:r>
            <a:endParaRPr lang="nb-NO" altLang="nb-NO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E2EF4D4-EC2A-47E4-9158-6523D5D1B1F2}"/>
              </a:ext>
            </a:extLst>
          </p:cNvPr>
          <p:cNvSpPr/>
          <p:nvPr/>
        </p:nvSpPr>
        <p:spPr>
          <a:xfrm>
            <a:off x="2916238" y="1393825"/>
            <a:ext cx="142875" cy="85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2A9B3FC-24E9-4E85-9A97-8E5EF5963936}"/>
              </a:ext>
            </a:extLst>
          </p:cNvPr>
          <p:cNvSpPr/>
          <p:nvPr/>
        </p:nvSpPr>
        <p:spPr>
          <a:xfrm>
            <a:off x="3971925" y="1389063"/>
            <a:ext cx="144463" cy="85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B3A6474-BCAB-460E-8414-73025FA27210}"/>
              </a:ext>
            </a:extLst>
          </p:cNvPr>
          <p:cNvSpPr/>
          <p:nvPr/>
        </p:nvSpPr>
        <p:spPr>
          <a:xfrm>
            <a:off x="4583113" y="1389063"/>
            <a:ext cx="142875" cy="857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441A51A-D8E4-4A2D-A899-F2C1B3249CFD}"/>
              </a:ext>
            </a:extLst>
          </p:cNvPr>
          <p:cNvSpPr/>
          <p:nvPr/>
        </p:nvSpPr>
        <p:spPr>
          <a:xfrm>
            <a:off x="5337175" y="1389063"/>
            <a:ext cx="142875" cy="85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7353" name="Bilde 4">
            <a:extLst>
              <a:ext uri="{FF2B5EF4-FFF2-40B4-BE49-F238E27FC236}">
                <a16:creationId xmlns:a16="http://schemas.microsoft.com/office/drawing/2014/main" id="{75E40044-98E8-453B-BAED-FBF68F1C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4" t="17963" r="2844" b="21249"/>
          <a:stretch>
            <a:fillRect/>
          </a:stretch>
        </p:blipFill>
        <p:spPr bwMode="auto">
          <a:xfrm>
            <a:off x="1692275" y="1700213"/>
            <a:ext cx="5256213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tel 1">
            <a:extLst>
              <a:ext uri="{FF2B5EF4-FFF2-40B4-BE49-F238E27FC236}">
                <a16:creationId xmlns:a16="http://schemas.microsoft.com/office/drawing/2014/main" id="{D56A2324-3199-4623-BB62-C462EF04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/>
              <a:t>Pensjonsnivå ny modell – 1993 kullet</a:t>
            </a:r>
          </a:p>
        </p:txBody>
      </p:sp>
      <p:sp>
        <p:nvSpPr>
          <p:cNvPr id="59395" name="Undertittel 2">
            <a:extLst>
              <a:ext uri="{FF2B5EF4-FFF2-40B4-BE49-F238E27FC236}">
                <a16:creationId xmlns:a16="http://schemas.microsoft.com/office/drawing/2014/main" id="{4E62518A-7A93-4B6C-A760-6C045FEB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8906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altLang="nb-NO" sz="2000"/>
              <a:t> </a:t>
            </a:r>
          </a:p>
        </p:txBody>
      </p:sp>
      <p:sp>
        <p:nvSpPr>
          <p:cNvPr id="59396" name="TekstSylinder 1">
            <a:extLst>
              <a:ext uri="{FF2B5EF4-FFF2-40B4-BE49-F238E27FC236}">
                <a16:creationId xmlns:a16="http://schemas.microsoft.com/office/drawing/2014/main" id="{A14ADEC3-E96D-4492-ADAE-7946F908A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219200"/>
            <a:ext cx="335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     </a:t>
            </a:r>
            <a:r>
              <a:rPr lang="nb-NO" altLang="nb-NO" sz="1400"/>
              <a:t>Folketrygd        AFP       Påslag </a:t>
            </a:r>
            <a:endParaRPr lang="nb-NO" altLang="nb-NO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70F85C2-43A5-41C0-AE27-64DA54152773}"/>
              </a:ext>
            </a:extLst>
          </p:cNvPr>
          <p:cNvSpPr/>
          <p:nvPr/>
        </p:nvSpPr>
        <p:spPr>
          <a:xfrm>
            <a:off x="2916238" y="1393825"/>
            <a:ext cx="142875" cy="85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C8ABD0E-3032-4D79-AFF2-EC97B1B80E61}"/>
              </a:ext>
            </a:extLst>
          </p:cNvPr>
          <p:cNvSpPr/>
          <p:nvPr/>
        </p:nvSpPr>
        <p:spPr>
          <a:xfrm>
            <a:off x="3971925" y="1389063"/>
            <a:ext cx="144463" cy="85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C71A07-2765-4DB7-82C0-35FB2E7842B9}"/>
              </a:ext>
            </a:extLst>
          </p:cNvPr>
          <p:cNvSpPr/>
          <p:nvPr/>
        </p:nvSpPr>
        <p:spPr>
          <a:xfrm>
            <a:off x="4541838" y="1385888"/>
            <a:ext cx="142875" cy="85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/>
              <a:t>   </a:t>
            </a:r>
          </a:p>
        </p:txBody>
      </p:sp>
      <p:pic>
        <p:nvPicPr>
          <p:cNvPr id="59400" name="Bilde 4">
            <a:extLst>
              <a:ext uri="{FF2B5EF4-FFF2-40B4-BE49-F238E27FC236}">
                <a16:creationId xmlns:a16="http://schemas.microsoft.com/office/drawing/2014/main" id="{06C8221D-881E-4D32-8376-B79F4E8F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5" t="21005" r="3371" b="13097"/>
          <a:stretch>
            <a:fillRect/>
          </a:stretch>
        </p:blipFill>
        <p:spPr bwMode="auto">
          <a:xfrm>
            <a:off x="1835150" y="1809750"/>
            <a:ext cx="50403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>
            <a:extLst>
              <a:ext uri="{FF2B5EF4-FFF2-40B4-BE49-F238E27FC236}">
                <a16:creationId xmlns:a16="http://schemas.microsoft.com/office/drawing/2014/main" id="{83071B33-173B-41D8-8CD1-A522BB8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Oppsummering</a:t>
            </a:r>
          </a:p>
        </p:txBody>
      </p:sp>
      <p:sp>
        <p:nvSpPr>
          <p:cNvPr id="21507" name="Plassholder for innhold 2">
            <a:extLst>
              <a:ext uri="{FF2B5EF4-FFF2-40B4-BE49-F238E27FC236}">
                <a16:creationId xmlns:a16="http://schemas.microsoft.com/office/drawing/2014/main" id="{836D255F-4BAE-44F2-92E4-97E87D700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dirty="0"/>
              <a:t>Ny ordning ble innført 2020 for de som er født i 1963 og senere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dirty="0"/>
              <a:t>Beholder opptjening i opprinnelig ordning</a:t>
            </a:r>
          </a:p>
          <a:p>
            <a:pPr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dirty="0"/>
              <a:t>Pensjonen øker jo lenger du arbeider</a:t>
            </a:r>
          </a:p>
          <a:p>
            <a:pPr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dirty="0"/>
              <a:t>Større fleksibilitet</a:t>
            </a:r>
          </a:p>
          <a:p>
            <a:pPr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000" dirty="0"/>
              <a:t>Fortsatt livsvarig utbetaling og garantert regulering</a:t>
            </a:r>
          </a:p>
          <a:p>
            <a:pPr>
              <a:defRPr/>
            </a:pPr>
            <a:endParaRPr lang="nb-NO" altLang="nb-NO" sz="2000" dirty="0"/>
          </a:p>
          <a:p>
            <a:pPr>
              <a:defRPr/>
            </a:pPr>
            <a:endParaRPr lang="nb-NO" altLang="nb-N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57CF86F-020C-4A48-AA47-2DD9D157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Noen råd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2C8327-7A5C-44A4-9A76-D3B9E1E5E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tegning&#10;&#10;Automatisk generert beskrivelse">
            <a:extLst>
              <a:ext uri="{FF2B5EF4-FFF2-40B4-BE49-F238E27FC236}">
                <a16:creationId xmlns:a16="http://schemas.microsoft.com/office/drawing/2014/main" id="{A5C59D10-FD3D-4186-9152-88BD8FBD2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5896" y="1268760"/>
            <a:ext cx="4928991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10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nummer 3">
            <a:extLst>
              <a:ext uri="{FF2B5EF4-FFF2-40B4-BE49-F238E27FC236}">
                <a16:creationId xmlns:a16="http://schemas.microsoft.com/office/drawing/2014/main" id="{8E0DF45A-2D3D-4414-9598-BA157E07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C6138-6BEE-48E7-98F0-1286C836E58D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455608E8-E940-426C-B5E4-45E8881E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6600"/>
              <a:t>ALDRI</a:t>
            </a:r>
          </a:p>
        </p:txBody>
      </p:sp>
      <p:sp>
        <p:nvSpPr>
          <p:cNvPr id="75780" name="Rectangle 5">
            <a:extLst>
              <a:ext uri="{FF2B5EF4-FFF2-40B4-BE49-F238E27FC236}">
                <a16:creationId xmlns:a16="http://schemas.microsoft.com/office/drawing/2014/main" id="{D96F8F82-2F1F-4E59-8B8F-6CA051910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4038600" cy="21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endParaRPr lang="nb-NO" altLang="nb-NO" sz="900" dirty="0">
              <a:latin typeface="Abadi Extra Light" panose="020B0604020202020204" pitchFamily="34" charset="0"/>
            </a:endParaRPr>
          </a:p>
          <a:p>
            <a:pPr>
              <a:buFontTx/>
              <a:buNone/>
            </a:pPr>
            <a:r>
              <a:rPr lang="nb-NO" altLang="nb-NO" sz="5400" dirty="0">
                <a:latin typeface="Abadi Extra Light" panose="020B0604020202020204" pitchFamily="34" charset="0"/>
              </a:rPr>
              <a:t>…hør på hva andre sier!!</a:t>
            </a:r>
          </a:p>
          <a:p>
            <a:pPr>
              <a:buFontTx/>
              <a:buNone/>
            </a:pPr>
            <a:endParaRPr lang="nb-NO" altLang="nb-NO" sz="2800" dirty="0">
              <a:latin typeface="Abadi Extra Light" panose="020B0604020202020204" pitchFamily="34" charset="0"/>
            </a:endParaRPr>
          </a:p>
          <a:p>
            <a:pPr>
              <a:buFontTx/>
              <a:buNone/>
            </a:pPr>
            <a:endParaRPr lang="nb-NO" altLang="nb-NO" sz="2800" dirty="0">
              <a:latin typeface="Abadi Extra Light" panose="020B0604020202020204" pitchFamily="34" charset="0"/>
            </a:endParaRPr>
          </a:p>
          <a:p>
            <a:pPr>
              <a:buFontTx/>
              <a:buNone/>
            </a:pPr>
            <a:endParaRPr lang="nb-NO" altLang="nb-NO" sz="2800" dirty="0">
              <a:latin typeface="Abadi Extra Light" panose="020B0604020202020204" pitchFamily="34" charset="0"/>
            </a:endParaRPr>
          </a:p>
          <a:p>
            <a:pPr>
              <a:buFontTx/>
              <a:buNone/>
            </a:pPr>
            <a:endParaRPr lang="nb-NO" altLang="nb-NO" sz="2800" dirty="0">
              <a:latin typeface="Abadi Extra Light" panose="020B0604020202020204" pitchFamily="34" charset="0"/>
            </a:endParaRPr>
          </a:p>
        </p:txBody>
      </p:sp>
      <p:sp>
        <p:nvSpPr>
          <p:cNvPr id="75781" name="Rectangle 10">
            <a:extLst>
              <a:ext uri="{FF2B5EF4-FFF2-40B4-BE49-F238E27FC236}">
                <a16:creationId xmlns:a16="http://schemas.microsoft.com/office/drawing/2014/main" id="{41E1BBEB-F326-40E8-A735-6C1139A6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endParaRPr lang="nb-NO" altLang="nb-NO" sz="2800" dirty="0">
              <a:latin typeface="Ink Free" panose="03080402000500000000" pitchFamily="66" charset="0"/>
            </a:endParaRPr>
          </a:p>
          <a:p>
            <a:pPr>
              <a:buFontTx/>
              <a:buNone/>
            </a:pPr>
            <a:endParaRPr lang="nb-NO" altLang="nb-NO" sz="2800" dirty="0">
              <a:latin typeface="Ink Free" panose="03080402000500000000" pitchFamily="66" charset="0"/>
            </a:endParaRPr>
          </a:p>
          <a:p>
            <a:pPr>
              <a:buFontTx/>
              <a:buNone/>
            </a:pPr>
            <a:r>
              <a:rPr lang="nb-NO" altLang="nb-NO" sz="5400" dirty="0">
                <a:latin typeface="Ink Free" panose="03080402000500000000" pitchFamily="66" charset="0"/>
              </a:rPr>
              <a:t>…</a:t>
            </a:r>
            <a:r>
              <a:rPr lang="nb-NO" altLang="nb-NO" sz="4800" dirty="0">
                <a:latin typeface="Ink Free" panose="03080402000500000000" pitchFamily="66" charset="0"/>
              </a:rPr>
              <a:t>skaff deg alltid dine egne beregninger!!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Plassholder for innhold 1">
            <a:extLst>
              <a:ext uri="{FF2B5EF4-FFF2-40B4-BE49-F238E27FC236}">
                <a16:creationId xmlns:a16="http://schemas.microsoft.com/office/drawing/2014/main" id="{6033486F-500E-4C4D-8F62-ABFCC8AC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 lIns="0" tIns="0" rIns="0" bIns="0"/>
          <a:lstStyle/>
          <a:p>
            <a:pPr algn="ctr" defTabSz="1624013" eaLnBrk="1" hangingPunct="1">
              <a:lnSpc>
                <a:spcPts val="5600"/>
              </a:lnSpc>
              <a:spcBef>
                <a:spcPts val="800"/>
              </a:spcBef>
              <a:buFontTx/>
              <a:buNone/>
            </a:pPr>
            <a:r>
              <a:rPr lang="en-US" altLang="nb-NO" sz="2800" dirty="0">
                <a:solidFill>
                  <a:srgbClr val="545757"/>
                </a:solidFill>
              </a:rPr>
              <a:t>The question isn’t at what age I want to retire, </a:t>
            </a:r>
          </a:p>
          <a:p>
            <a:pPr algn="ctr" defTabSz="1624013" eaLnBrk="1" hangingPunct="1">
              <a:lnSpc>
                <a:spcPts val="5600"/>
              </a:lnSpc>
              <a:spcBef>
                <a:spcPts val="800"/>
              </a:spcBef>
              <a:buFontTx/>
              <a:buNone/>
            </a:pPr>
            <a:r>
              <a:rPr lang="en-US" altLang="nb-NO" sz="2800" dirty="0">
                <a:solidFill>
                  <a:srgbClr val="545757"/>
                </a:solidFill>
              </a:rPr>
              <a:t>it’s at what income.</a:t>
            </a:r>
            <a:endParaRPr lang="en-US" altLang="nb-NO" sz="2800" i="1" dirty="0">
              <a:solidFill>
                <a:srgbClr val="545757"/>
              </a:solidFill>
            </a:endParaRPr>
          </a:p>
          <a:p>
            <a:pPr algn="ctr" defTabSz="1624013" eaLnBrk="1" hangingPunct="1">
              <a:lnSpc>
                <a:spcPts val="5600"/>
              </a:lnSpc>
              <a:spcBef>
                <a:spcPts val="800"/>
              </a:spcBef>
              <a:buFontTx/>
              <a:buNone/>
            </a:pPr>
            <a:r>
              <a:rPr lang="en-US" altLang="nb-NO" sz="1600" i="1" dirty="0">
                <a:solidFill>
                  <a:srgbClr val="545757"/>
                </a:solidFill>
              </a:rPr>
              <a:t>George Foreman</a:t>
            </a:r>
            <a:endParaRPr lang="en-US" altLang="nb-NO" sz="1600" dirty="0">
              <a:solidFill>
                <a:srgbClr val="545757"/>
              </a:solidFill>
            </a:endParaRPr>
          </a:p>
          <a:p>
            <a:pPr defTabSz="1624013" eaLnBrk="1" hangingPunct="1">
              <a:lnSpc>
                <a:spcPts val="5600"/>
              </a:lnSpc>
              <a:spcBef>
                <a:spcPts val="800"/>
              </a:spcBef>
              <a:buFontTx/>
              <a:buNone/>
            </a:pPr>
            <a:endParaRPr lang="nb-NO" altLang="nb-NO" sz="2800" dirty="0">
              <a:solidFill>
                <a:srgbClr val="545757"/>
              </a:solidFill>
            </a:endParaRPr>
          </a:p>
        </p:txBody>
      </p:sp>
      <p:pic>
        <p:nvPicPr>
          <p:cNvPr id="3" name="Bilde 2" descr="Et bilde som inneholder plante, blomst&#10;&#10;Automatisk generert beskrivelse">
            <a:extLst>
              <a:ext uri="{FF2B5EF4-FFF2-40B4-BE49-F238E27FC236}">
                <a16:creationId xmlns:a16="http://schemas.microsoft.com/office/drawing/2014/main" id="{3070B76E-1FB4-4208-AF5A-58113A80E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656"/>
          <a:stretch/>
        </p:blipFill>
        <p:spPr>
          <a:xfrm>
            <a:off x="2201441" y="3861048"/>
            <a:ext cx="4741118" cy="216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ssholder for innhold 2">
            <a:extLst>
              <a:ext uri="{FF2B5EF4-FFF2-40B4-BE49-F238E27FC236}">
                <a16:creationId xmlns:a16="http://schemas.microsoft.com/office/drawing/2014/main" id="{9705C107-7C2F-485B-B7C0-50203318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1032" name="Plassholder for lysbildenummer 3">
            <a:extLst>
              <a:ext uri="{FF2B5EF4-FFF2-40B4-BE49-F238E27FC236}">
                <a16:creationId xmlns:a16="http://schemas.microsoft.com/office/drawing/2014/main" id="{49092CF0-C543-4068-BB43-8C13DEED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54DF00-E7AC-4033-B35C-E24962F34F8D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AD793F76-5CEB-400A-8B54-34B17427C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355600"/>
            <a:ext cx="73834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4400"/>
              <a:t>Det norske pensjonssystemet</a:t>
            </a:r>
          </a:p>
        </p:txBody>
      </p:sp>
      <p:sp>
        <p:nvSpPr>
          <p:cNvPr id="1034" name="Text Box 3">
            <a:extLst>
              <a:ext uri="{FF2B5EF4-FFF2-40B4-BE49-F238E27FC236}">
                <a16:creationId xmlns:a16="http://schemas.microsoft.com/office/drawing/2014/main" id="{96052A0E-B9B8-4996-A81D-CE97A478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36675"/>
            <a:ext cx="785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>
                <a:latin typeface="Arial" panose="020B0604020202020204" pitchFamily="34" charset="0"/>
              </a:rPr>
              <a:t>Folketrygden er grunnmuren i Norges tredelte pensjonssystem </a:t>
            </a:r>
          </a:p>
        </p:txBody>
      </p:sp>
      <p:sp>
        <p:nvSpPr>
          <p:cNvPr id="1035" name="Text Box 4">
            <a:extLst>
              <a:ext uri="{FF2B5EF4-FFF2-40B4-BE49-F238E27FC236}">
                <a16:creationId xmlns:a16="http://schemas.microsoft.com/office/drawing/2014/main" id="{6A90C09D-EAE9-41B2-9AFD-D8D22B86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24400"/>
            <a:ext cx="3527425" cy="5175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>
                <a:solidFill>
                  <a:schemeClr val="bg1"/>
                </a:solidFill>
                <a:latin typeface="Arial" panose="020B0604020202020204" pitchFamily="34" charset="0"/>
              </a:rPr>
              <a:t>Statlig: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>
                <a:solidFill>
                  <a:schemeClr val="bg1"/>
                </a:solidFill>
                <a:latin typeface="Arial" panose="020B0604020202020204" pitchFamily="34" charset="0"/>
              </a:rPr>
              <a:t>Folketrygden er grunnmuren for alle</a:t>
            </a:r>
          </a:p>
        </p:txBody>
      </p:sp>
      <p:sp>
        <p:nvSpPr>
          <p:cNvPr id="1036" name="Text Box 5">
            <a:extLst>
              <a:ext uri="{FF2B5EF4-FFF2-40B4-BE49-F238E27FC236}">
                <a16:creationId xmlns:a16="http://schemas.microsoft.com/office/drawing/2014/main" id="{2CD94298-400B-4F1E-BA48-CC00F7C1A5B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95288" y="3357563"/>
            <a:ext cx="4608512" cy="863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699" algn="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>
                <a:latin typeface="Arial" panose="020B0604020202020204" pitchFamily="34" charset="0"/>
              </a:rPr>
              <a:t>  Arbeidsmarkedsbasert: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>
                <a:latin typeface="Arial" panose="020B0604020202020204" pitchFamily="34" charset="0"/>
              </a:rPr>
              <a:t>  Obligatorisk tjenestepensjon og AFP for privat sektor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>
                <a:latin typeface="Arial" panose="020B0604020202020204" pitchFamily="34" charset="0"/>
              </a:rPr>
              <a:t>  Offentlig tjenestepensjon og AFP for offentlig sektor</a:t>
            </a:r>
          </a:p>
        </p:txBody>
      </p:sp>
      <p:sp>
        <p:nvSpPr>
          <p:cNvPr id="1037" name="Text Box 6">
            <a:extLst>
              <a:ext uri="{FF2B5EF4-FFF2-40B4-BE49-F238E27FC236}">
                <a16:creationId xmlns:a16="http://schemas.microsoft.com/office/drawing/2014/main" id="{E2FCD8FF-8520-4061-84F2-B02F9852FB0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95288" y="2349500"/>
            <a:ext cx="4679950" cy="6111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699" algn="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>
                <a:latin typeface="Arial" panose="020B0604020202020204" pitchFamily="34" charset="0"/>
              </a:rPr>
              <a:t> Privat: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 b="1">
                <a:latin typeface="Arial" panose="020B0604020202020204" pitchFamily="34" charset="0"/>
              </a:rPr>
              <a:t> Individuell pensjonssparing </a:t>
            </a:r>
            <a:r>
              <a:rPr lang="nb-NO" altLang="nb-NO" sz="1200" b="1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BB7E4D-A08C-4FE9-995D-693124267B62}"/>
              </a:ext>
            </a:extLst>
          </p:cNvPr>
          <p:cNvGraphicFramePr/>
          <p:nvPr/>
        </p:nvGraphicFramePr>
        <p:xfrm>
          <a:off x="4140200" y="1558925"/>
          <a:ext cx="4689475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8" name="Rectangle 12">
            <a:extLst>
              <a:ext uri="{FF2B5EF4-FFF2-40B4-BE49-F238E27FC236}">
                <a16:creationId xmlns:a16="http://schemas.microsoft.com/office/drawing/2014/main" id="{E517E38F-3696-4B62-BAA1-856EDBB5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5876925"/>
            <a:ext cx="6983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5000"/>
              <a:buFont typeface="Wingdings" panose="05000000000000000000" pitchFamily="2" charset="2"/>
              <a:buNone/>
            </a:pPr>
            <a:r>
              <a:rPr lang="nb-NO" altLang="nb-NO" sz="1600">
                <a:latin typeface="Arial" panose="020B0604020202020204" pitchFamily="34" charset="0"/>
              </a:rPr>
              <a:t> </a:t>
            </a:r>
            <a:r>
              <a:rPr lang="nb-NO" altLang="nb-NO" sz="1600" i="1">
                <a:latin typeface="Arial" panose="020B0604020202020204" pitchFamily="34" charset="0"/>
              </a:rPr>
              <a:t>”Folketrygden skal fortsatt være hovedpilaren i den norske velferdsstaten</a:t>
            </a:r>
            <a:r>
              <a:rPr lang="nb-NO" altLang="nb-NO" sz="1800" i="1">
                <a:latin typeface="Arial" panose="020B0604020202020204" pitchFamily="34" charset="0"/>
              </a:rPr>
              <a:t>”  </a:t>
            </a:r>
            <a:r>
              <a:rPr lang="nb-NO" altLang="nb-NO" sz="1000">
                <a:latin typeface="Arial" panose="020B0604020202020204" pitchFamily="34" charset="0"/>
              </a:rPr>
              <a:t>Ot. prop. 37 Om lov om endringer i Folketrygdloven (ny alderspensjon) – (2008- 2009)</a:t>
            </a:r>
            <a:endParaRPr lang="nb-NO" altLang="nb-NO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lassholder for innhold 5" descr="Et bilde som inneholder holder&#10;&#10;Automatisk generert beskrivelse">
            <a:extLst>
              <a:ext uri="{FF2B5EF4-FFF2-40B4-BE49-F238E27FC236}">
                <a16:creationId xmlns:a16="http://schemas.microsoft.com/office/drawing/2014/main" id="{3689CB01-3317-4147-BE73-91B440A9F9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1074739"/>
            <a:ext cx="1822450" cy="1973262"/>
          </a:xfrm>
        </p:spPr>
      </p:pic>
      <p:sp>
        <p:nvSpPr>
          <p:cNvPr id="10244" name="Plassholder for lysbildenummer 3">
            <a:extLst>
              <a:ext uri="{FF2B5EF4-FFF2-40B4-BE49-F238E27FC236}">
                <a16:creationId xmlns:a16="http://schemas.microsoft.com/office/drawing/2014/main" id="{2D6B2765-D76C-4B21-923B-EBD0B1A09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48B1FE-3493-4ABF-B462-D059698896A3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093534-91EE-4998-A9EC-C1EE678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36712"/>
            <a:ext cx="2179114" cy="236155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246" name="Bilde 8">
            <a:extLst>
              <a:ext uri="{FF2B5EF4-FFF2-40B4-BE49-F238E27FC236}">
                <a16:creationId xmlns:a16="http://schemas.microsoft.com/office/drawing/2014/main" id="{05C609FE-DE2C-4EAC-AF66-64A75AA7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48" y="3122269"/>
            <a:ext cx="10525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usstegn 9">
            <a:extLst>
              <a:ext uri="{FF2B5EF4-FFF2-40B4-BE49-F238E27FC236}">
                <a16:creationId xmlns:a16="http://schemas.microsoft.com/office/drawing/2014/main" id="{216078B2-428C-4BC6-B874-244D3E9A2118}"/>
              </a:ext>
            </a:extLst>
          </p:cNvPr>
          <p:cNvSpPr/>
          <p:nvPr/>
        </p:nvSpPr>
        <p:spPr>
          <a:xfrm>
            <a:off x="3369107" y="1650206"/>
            <a:ext cx="720725" cy="7921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" name="Plusstegn 10">
            <a:extLst>
              <a:ext uri="{FF2B5EF4-FFF2-40B4-BE49-F238E27FC236}">
                <a16:creationId xmlns:a16="http://schemas.microsoft.com/office/drawing/2014/main" id="{6E998DE9-B7A0-4687-A41E-AE2B4FDF1F84}"/>
              </a:ext>
            </a:extLst>
          </p:cNvPr>
          <p:cNvSpPr/>
          <p:nvPr/>
        </p:nvSpPr>
        <p:spPr>
          <a:xfrm>
            <a:off x="7688263" y="2064095"/>
            <a:ext cx="527050" cy="5318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249" name="TekstSylinder 11">
            <a:extLst>
              <a:ext uri="{FF2B5EF4-FFF2-40B4-BE49-F238E27FC236}">
                <a16:creationId xmlns:a16="http://schemas.microsoft.com/office/drawing/2014/main" id="{69EF1788-F2F1-4D46-AF0C-064CA20C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13100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/>
              <a:t>Alderspensjon fra folketrygden</a:t>
            </a:r>
          </a:p>
        </p:txBody>
      </p:sp>
      <p:sp>
        <p:nvSpPr>
          <p:cNvPr id="10250" name="TekstSylinder 12">
            <a:extLst>
              <a:ext uri="{FF2B5EF4-FFF2-40B4-BE49-F238E27FC236}">
                <a16:creationId xmlns:a16="http://schemas.microsoft.com/office/drawing/2014/main" id="{B99C0C32-C6F1-46E9-BCD0-BF746475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3212173"/>
            <a:ext cx="2233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/>
              <a:t>… fra Bærum kommune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0ACC3D6-3DF0-4ED4-B6C3-D5E7D41F0D12}"/>
              </a:ext>
            </a:extLst>
          </p:cNvPr>
          <p:cNvSpPr txBox="1"/>
          <p:nvPr/>
        </p:nvSpPr>
        <p:spPr>
          <a:xfrm>
            <a:off x="6974091" y="4188404"/>
            <a:ext cx="22320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1050" dirty="0"/>
              <a:t>AFP fra Bærum kommune</a:t>
            </a:r>
          </a:p>
        </p:txBody>
      </p:sp>
      <p:sp>
        <p:nvSpPr>
          <p:cNvPr id="15" name="Er lik 14">
            <a:extLst>
              <a:ext uri="{FF2B5EF4-FFF2-40B4-BE49-F238E27FC236}">
                <a16:creationId xmlns:a16="http://schemas.microsoft.com/office/drawing/2014/main" id="{4C126CD3-7CD7-40AB-B622-5D13120616F3}"/>
              </a:ext>
            </a:extLst>
          </p:cNvPr>
          <p:cNvSpPr/>
          <p:nvPr/>
        </p:nvSpPr>
        <p:spPr>
          <a:xfrm>
            <a:off x="5436096" y="5296694"/>
            <a:ext cx="719137" cy="431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chemeClr val="tx1"/>
              </a:solidFill>
            </a:endParaRPr>
          </a:p>
        </p:txBody>
      </p:sp>
      <p:pic>
        <p:nvPicPr>
          <p:cNvPr id="10253" name="Bilde 19" descr="Et bilde som inneholder kake, sitter, bord, dessert&#10;&#10;Automatisk generert beskrivelse">
            <a:extLst>
              <a:ext uri="{FF2B5EF4-FFF2-40B4-BE49-F238E27FC236}">
                <a16:creationId xmlns:a16="http://schemas.microsoft.com/office/drawing/2014/main" id="{8C336403-CB98-4DCA-8C8B-BBFE25C7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603750"/>
            <a:ext cx="272573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e 8">
            <a:extLst>
              <a:ext uri="{FF2B5EF4-FFF2-40B4-BE49-F238E27FC236}">
                <a16:creationId xmlns:a16="http://schemas.microsoft.com/office/drawing/2014/main" id="{B52CB3A3-41BA-4C8D-8162-BBD46F40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27" y="4945900"/>
            <a:ext cx="897929" cy="9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2001243-C463-4D4E-A5DE-EAB3DA55BE3C}"/>
              </a:ext>
            </a:extLst>
          </p:cNvPr>
          <p:cNvSpPr txBox="1"/>
          <p:nvPr/>
        </p:nvSpPr>
        <p:spPr>
          <a:xfrm>
            <a:off x="6707980" y="5819657"/>
            <a:ext cx="22320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1050" dirty="0" err="1"/>
              <a:t>evt</a:t>
            </a:r>
            <a:r>
              <a:rPr lang="nb-NO" sz="1050" dirty="0"/>
              <a:t> fripoliser fra privat sektor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9F951F-29EF-4406-8DA5-D768782A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b-NO" sz="2800" dirty="0"/>
              <a:t>NAV/folketrygden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62FF81-4846-4287-B2F3-FC9663CB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258189"/>
            <a:ext cx="4906888" cy="5100812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1600" b="1" dirty="0"/>
              <a:t>Sparing til alderspensjon</a:t>
            </a:r>
          </a:p>
          <a:p>
            <a:r>
              <a:rPr lang="nb-NO" altLang="nb-NO" sz="1600" dirty="0"/>
              <a:t>Folketrygden omfatter alle som er bosatt i Norge, ble innført 1.1.1967</a:t>
            </a:r>
          </a:p>
          <a:p>
            <a:r>
              <a:rPr lang="nb-NO" altLang="nb-NO" sz="1600" dirty="0"/>
              <a:t>Pensjonen tjenes opp mellom 13 og 75 år</a:t>
            </a:r>
          </a:p>
          <a:p>
            <a:r>
              <a:rPr lang="nb-NO" sz="1600" dirty="0"/>
              <a:t>Pensjonen tjenes opp med </a:t>
            </a:r>
            <a:r>
              <a:rPr lang="nb-NO" sz="1600" dirty="0">
                <a:solidFill>
                  <a:srgbClr val="0070C0"/>
                </a:solidFill>
              </a:rPr>
              <a:t>18,1</a:t>
            </a:r>
            <a:r>
              <a:rPr lang="nb-NO" sz="1600" dirty="0"/>
              <a:t>% av lønn per år (maks 7,1G = 719.592)</a:t>
            </a:r>
          </a:p>
          <a:p>
            <a:r>
              <a:rPr lang="nb-NO" altLang="nb-NO" sz="1600" dirty="0"/>
              <a:t>Det bygges opp til en pensjonsbeholdning/sparegris</a:t>
            </a:r>
          </a:p>
          <a:p>
            <a:r>
              <a:rPr lang="nb-NO" sz="1600" dirty="0"/>
              <a:t>All inntekt (lønn) teller, og alle år teller</a:t>
            </a:r>
          </a:p>
          <a:p>
            <a:r>
              <a:rPr lang="nb-NO" altLang="nb-NO" sz="1600" dirty="0"/>
              <a:t>Du kan også få pensjonsopptjening på grunnlag av omsorgsarbeid, førstegangstjeneste samt perioder med mottak av dagpenger og/eller uføretrygd.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b="1" dirty="0"/>
              <a:t>Utbetaling av alderspensjon</a:t>
            </a:r>
          </a:p>
          <a:p>
            <a:r>
              <a:rPr lang="nb-NO" altLang="nb-NO" sz="1600" dirty="0"/>
              <a:t>Årlig pensjon = din beholdning som deles på gjenstående leveår – livsvarig utbetaling</a:t>
            </a:r>
          </a:p>
          <a:p>
            <a:r>
              <a:rPr lang="nb-NO" altLang="nb-NO" sz="1600" dirty="0"/>
              <a:t>Du kan velge å ta alderspensjonen fra NAV fra fylte 62 år, senest fra 75 år</a:t>
            </a:r>
          </a:p>
          <a:p>
            <a:endParaRPr lang="nb-NO" sz="1600" b="1" dirty="0"/>
          </a:p>
          <a:p>
            <a:endParaRPr lang="nb-NO" sz="1600" b="1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70BEE3-7A90-4489-8923-F16BE128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9F0DF-6E59-4142-9282-1C433FF7B46B}" type="slidenum">
              <a:rPr lang="nb-NO" altLang="nb-NO" smtClean="0"/>
              <a:pPr>
                <a:defRPr/>
              </a:pPr>
              <a:t>5</a:t>
            </a:fld>
            <a:endParaRPr lang="nb-NO" altLang="nb-NO" dirty="0"/>
          </a:p>
        </p:txBody>
      </p:sp>
      <p:pic>
        <p:nvPicPr>
          <p:cNvPr id="7" name="Plassholder for innhold 5">
            <a:extLst>
              <a:ext uri="{FF2B5EF4-FFF2-40B4-BE49-F238E27FC236}">
                <a16:creationId xmlns:a16="http://schemas.microsoft.com/office/drawing/2014/main" id="{999E9DCB-7797-4601-BC72-16969D23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0121"/>
            <a:ext cx="3205422" cy="21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0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EAAD5F-48B5-4D8A-B892-7A6865EA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nb-NO" altLang="nb-NO" sz="3200" dirty="0"/>
              <a:t>Hva betyr dette?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85D9E01-7880-40F3-B577-98999045D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 wrap="square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b-NO" altLang="nb-NO" sz="3000" dirty="0"/>
              <a:t>Jo lenger du jobber – jo mer pensjon</a:t>
            </a:r>
          </a:p>
          <a:p>
            <a:pPr>
              <a:lnSpc>
                <a:spcPct val="90000"/>
              </a:lnSpc>
            </a:pPr>
            <a:r>
              <a:rPr lang="nb-NO" altLang="nb-NO" sz="3000" dirty="0"/>
              <a:t>Jo mer du tjener – jo mer pensjon</a:t>
            </a:r>
          </a:p>
          <a:p>
            <a:pPr marL="0" indent="0">
              <a:lnSpc>
                <a:spcPct val="90000"/>
              </a:lnSpc>
              <a:buNone/>
            </a:pPr>
            <a:endParaRPr lang="nb-NO" altLang="nb-NO" sz="2200" b="1" dirty="0"/>
          </a:p>
          <a:p>
            <a:pPr marL="0" indent="0">
              <a:lnSpc>
                <a:spcPct val="90000"/>
              </a:lnSpc>
              <a:buNone/>
            </a:pPr>
            <a:endParaRPr lang="nb-NO" altLang="nb-NO" sz="2200" b="1" dirty="0"/>
          </a:p>
          <a:p>
            <a:pPr marL="0" indent="0">
              <a:lnSpc>
                <a:spcPct val="90000"/>
              </a:lnSpc>
              <a:buNone/>
            </a:pPr>
            <a:r>
              <a:rPr lang="nb-NO" altLang="nb-NO" sz="2200" b="1" dirty="0"/>
              <a:t>Fakta om alderspensjon fra NAV: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200" dirty="0"/>
              <a:t>Alle kan ta ut alderpensjon fra folketrygden og samtidig fortsette i jobb</a:t>
            </a:r>
          </a:p>
          <a:p>
            <a:pPr marL="0" indent="0">
              <a:lnSpc>
                <a:spcPct val="90000"/>
              </a:lnSpc>
              <a:buNone/>
            </a:pPr>
            <a:endParaRPr lang="nb-NO" sz="22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2200" dirty="0"/>
              <a:t>Ikke alle kan ta ut alderspensjon fra 62 år pga. for lav opptjening</a:t>
            </a:r>
          </a:p>
          <a:p>
            <a:pPr marL="0" indent="0">
              <a:lnSpc>
                <a:spcPct val="90000"/>
              </a:lnSpc>
              <a:buNone/>
            </a:pPr>
            <a:endParaRPr lang="nb-NO" sz="22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2000" dirty="0"/>
              <a:t>Fra 67 år skal alderspensjon fra folketrygden settes i gang, hvis man har gått av med pensjon</a:t>
            </a:r>
          </a:p>
          <a:p>
            <a:pPr marL="0" indent="0">
              <a:lnSpc>
                <a:spcPct val="90000"/>
              </a:lnSpc>
              <a:buNone/>
            </a:pPr>
            <a:endParaRPr lang="nb-NO" sz="2200" dirty="0"/>
          </a:p>
          <a:p>
            <a:pPr>
              <a:lnSpc>
                <a:spcPct val="90000"/>
              </a:lnSpc>
            </a:pPr>
            <a:endParaRPr lang="nb-NO" altLang="nb-NO" sz="2200" dirty="0"/>
          </a:p>
          <a:p>
            <a:pPr>
              <a:lnSpc>
                <a:spcPct val="90000"/>
              </a:lnSpc>
            </a:pPr>
            <a:endParaRPr lang="nb-NO" alt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777ADE-AB28-4BBB-BD57-20C6F2BF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43881"/>
            <a:ext cx="3394720" cy="3413919"/>
          </a:xfrm>
          <a:prstGeom prst="rect">
            <a:avLst/>
          </a:prstGeom>
          <a:noFill/>
        </p:spPr>
      </p:pic>
      <p:sp>
        <p:nvSpPr>
          <p:cNvPr id="72" name="Slide Number Placeholder 4">
            <a:extLst>
              <a:ext uri="{FF2B5EF4-FFF2-40B4-BE49-F238E27FC236}">
                <a16:creationId xmlns:a16="http://schemas.microsoft.com/office/drawing/2014/main" id="{8F0F6B2D-252C-4827-B8F9-CF4B9419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F759F0DF-6E59-4142-9282-1C433FF7B46B}" type="slidenum">
              <a:rPr lang="nb-NO" altLang="nb-NO"/>
              <a:pPr>
                <a:spcAft>
                  <a:spcPts val="600"/>
                </a:spcAft>
                <a:defRPr/>
              </a:pPr>
              <a:t>6</a:t>
            </a:fld>
            <a:endParaRPr lang="nb-NO" alt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BCAE7B7-7E7F-4954-8A21-3F0D79E1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nb-NO" altLang="nb-NO" dirty="0"/>
              <a:t>Offentlig tjenestepensjon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3DB259-D423-4BB0-8EE7-5C557E22F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60848"/>
            <a:ext cx="7772400" cy="395977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nb-NO" altLang="nb-NO" sz="2800" dirty="0"/>
              <a:t>Pensjonsytelser</a:t>
            </a:r>
          </a:p>
          <a:p>
            <a:pPr lvl="1">
              <a:buFont typeface="Arial" charset="0"/>
              <a:buChar char="–"/>
              <a:defRPr/>
            </a:pPr>
            <a:r>
              <a:rPr lang="nb-NO" altLang="nb-NO" sz="2400" dirty="0" err="1"/>
              <a:t>Afp</a:t>
            </a:r>
            <a:r>
              <a:rPr lang="nb-NO" altLang="nb-NO" sz="2400" dirty="0"/>
              <a:t> – førtidspensjon </a:t>
            </a:r>
            <a:r>
              <a:rPr lang="nb-NO" altLang="nb-NO" sz="1800" dirty="0"/>
              <a:t>– foreløpig 1962-kullet</a:t>
            </a:r>
            <a:endParaRPr lang="nb-NO" altLang="nb-NO" sz="2400" dirty="0"/>
          </a:p>
          <a:p>
            <a:pPr lvl="1">
              <a:buFont typeface="Arial" charset="0"/>
              <a:buChar char="–"/>
              <a:defRPr/>
            </a:pPr>
            <a:r>
              <a:rPr lang="nb-NO" altLang="nb-NO" sz="2400" dirty="0"/>
              <a:t>Alderspensjon 66 % </a:t>
            </a:r>
            <a:r>
              <a:rPr lang="nb-NO" altLang="nb-NO" sz="1800" dirty="0"/>
              <a:t>-</a:t>
            </a:r>
            <a:r>
              <a:rPr lang="nb-NO" altLang="nb-NO" sz="2400" dirty="0"/>
              <a:t> </a:t>
            </a:r>
            <a:r>
              <a:rPr lang="nb-NO" altLang="nb-NO" sz="1800" dirty="0"/>
              <a:t>bruttogaranti tom 1958-kullet</a:t>
            </a:r>
            <a:endParaRPr lang="nb-NO" altLang="nb-NO" sz="2400" dirty="0"/>
          </a:p>
          <a:p>
            <a:pPr lvl="1">
              <a:buFont typeface="Arial" charset="0"/>
              <a:buChar char="–"/>
              <a:defRPr/>
            </a:pPr>
            <a:r>
              <a:rPr lang="nb-NO" altLang="nb-NO" sz="2400" dirty="0"/>
              <a:t>Uførepensjon 69 %</a:t>
            </a:r>
          </a:p>
          <a:p>
            <a:pPr lvl="1">
              <a:buFont typeface="Arial" charset="0"/>
              <a:buChar char="–"/>
              <a:defRPr/>
            </a:pPr>
            <a:r>
              <a:rPr lang="nb-NO" altLang="nb-NO" sz="2400" dirty="0"/>
              <a:t>Etterlattepensjon – netto</a:t>
            </a:r>
          </a:p>
          <a:p>
            <a:pPr>
              <a:buFont typeface="Arial" charset="0"/>
              <a:buChar char="•"/>
              <a:defRPr/>
            </a:pPr>
            <a:r>
              <a:rPr lang="nb-NO" altLang="nb-NO" sz="2800" dirty="0"/>
              <a:t>Regulering:</a:t>
            </a:r>
          </a:p>
          <a:p>
            <a:pPr lvl="1">
              <a:buFont typeface="Arial" charset="0"/>
              <a:buChar char="–"/>
              <a:defRPr/>
            </a:pPr>
            <a:r>
              <a:rPr lang="nb-NO" altLang="nb-NO" sz="2400" dirty="0"/>
              <a:t>Løpende og oppsatte pensjoner reguleres årlig</a:t>
            </a:r>
          </a:p>
          <a:p>
            <a:pPr>
              <a:buFont typeface="Arial" charset="0"/>
              <a:buChar char="•"/>
              <a:defRPr/>
            </a:pPr>
            <a:r>
              <a:rPr lang="nb-NO" altLang="nb-NO" sz="2800" dirty="0"/>
              <a:t>Overføringsavtale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A948A6A-43BA-4364-939C-7F068853FBC4}"/>
              </a:ext>
            </a:extLst>
          </p:cNvPr>
          <p:cNvSpPr/>
          <p:nvPr/>
        </p:nvSpPr>
        <p:spPr>
          <a:xfrm>
            <a:off x="685800" y="5220319"/>
            <a:ext cx="3526160" cy="800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nummer 3">
            <a:extLst>
              <a:ext uri="{FF2B5EF4-FFF2-40B4-BE49-F238E27FC236}">
                <a16:creationId xmlns:a16="http://schemas.microsoft.com/office/drawing/2014/main" id="{0D3A65D9-665E-4AB3-A4F8-5ADC914C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B33D0-0BBD-4584-BE7F-6A172B81D28F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22531" name="Plassholder for tekst 2">
            <a:extLst>
              <a:ext uri="{FF2B5EF4-FFF2-40B4-BE49-F238E27FC236}">
                <a16:creationId xmlns:a16="http://schemas.microsoft.com/office/drawing/2014/main" id="{29EEF5BE-DFDB-4E77-927E-D8BCD489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549275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nb-NO" altLang="nb-NO" sz="3200" b="1"/>
              <a:t>Total medlemstid - overføringsavtalen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73E0054-1A09-4FA8-A081-F8BD09616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1268760"/>
          <a:ext cx="7643192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3" name="Rektangel 17">
            <a:extLst>
              <a:ext uri="{FF2B5EF4-FFF2-40B4-BE49-F238E27FC236}">
                <a16:creationId xmlns:a16="http://schemas.microsoft.com/office/drawing/2014/main" id="{D5BCEF8A-F23B-4B50-BEB6-037C977C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789363"/>
            <a:ext cx="7261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rgbClr val="3D3D3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rgbClr val="3D3D3D"/>
                </a:solidFill>
              </a:rPr>
              <a:t>All medlemstid i offentlige tjenestepensjonsordninger legges sammen.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rgbClr val="3D3D3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>
                <a:solidFill>
                  <a:srgbClr val="3D3D3D"/>
                </a:solidFill>
              </a:rPr>
              <a:t>Siste pensjonsinnretning utbetaler pensjonen basert på total medlemstid.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47F2F3A-3A11-490D-9259-E9587F68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Rammebetingelser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CE69B09-F1D1-4EFB-B227-E4DFC0C40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nb-NO" altLang="nb-NO" dirty="0"/>
              <a:t>Krav til medlemskap: </a:t>
            </a:r>
          </a:p>
          <a:p>
            <a:pPr lvl="1"/>
            <a:r>
              <a:rPr lang="nb-NO" altLang="nb-NO" dirty="0"/>
              <a:t>For sykepleiere/lærere 20 % stilling</a:t>
            </a:r>
          </a:p>
          <a:p>
            <a:pPr lvl="1"/>
            <a:r>
              <a:rPr lang="nb-NO" altLang="nb-NO" dirty="0"/>
              <a:t>For øvrige ansatte minstegrense 1 time. </a:t>
            </a:r>
          </a:p>
          <a:p>
            <a:r>
              <a:rPr lang="nb-NO" altLang="nb-NO" dirty="0"/>
              <a:t>Innmelding fra første dag</a:t>
            </a:r>
          </a:p>
          <a:p>
            <a:r>
              <a:rPr lang="nb-NO" altLang="nb-NO" dirty="0"/>
              <a:t>Full opptjening?</a:t>
            </a:r>
          </a:p>
          <a:p>
            <a:pPr lvl="1"/>
            <a:r>
              <a:rPr lang="nb-NO" altLang="nb-NO" dirty="0"/>
              <a:t>Tom 1962: 30 år </a:t>
            </a:r>
          </a:p>
          <a:p>
            <a:pPr lvl="1"/>
            <a:r>
              <a:rPr lang="nb-NO" altLang="nb-NO" dirty="0" err="1"/>
              <a:t>Fom</a:t>
            </a:r>
            <a:r>
              <a:rPr lang="nb-NO" altLang="nb-NO" dirty="0"/>
              <a:t> 1963: </a:t>
            </a:r>
            <a:r>
              <a:rPr lang="nb-NO" altLang="nb-NO" dirty="0" err="1"/>
              <a:t>alleårsregel</a:t>
            </a:r>
            <a:endParaRPr lang="nb-NO" altLang="nb-NO" dirty="0"/>
          </a:p>
        </p:txBody>
      </p:sp>
      <p:pic>
        <p:nvPicPr>
          <p:cNvPr id="4" name="Plassholder for innhold 3" descr="Et bilde som inneholder tekst, tavle&#10;&#10;Automatisk generert beskrivelse">
            <a:extLst>
              <a:ext uri="{FF2B5EF4-FFF2-40B4-BE49-F238E27FC236}">
                <a16:creationId xmlns:a16="http://schemas.microsoft.com/office/drawing/2014/main" id="{D2BEB488-C48B-454A-B0B0-0AE04D888D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66542" y="2516981"/>
            <a:ext cx="3420257" cy="228017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14BFC96EE024B897ACCB2E243259B" ma:contentTypeVersion="11" ma:contentTypeDescription="Create a new document." ma:contentTypeScope="" ma:versionID="9919aba30158e9222ebcc29d115edcc5">
  <xsd:schema xmlns:xsd="http://www.w3.org/2001/XMLSchema" xmlns:xs="http://www.w3.org/2001/XMLSchema" xmlns:p="http://schemas.microsoft.com/office/2006/metadata/properties" xmlns:ns3="f3c8bc06-8852-44c3-bc42-b4765db493a1" xmlns:ns4="937c0b47-1edd-4cf9-b6fb-8583cb12811c" targetNamespace="http://schemas.microsoft.com/office/2006/metadata/properties" ma:root="true" ma:fieldsID="1b195332fc69d0746b0da8821b5fd0a4" ns3:_="" ns4:_="">
    <xsd:import namespace="f3c8bc06-8852-44c3-bc42-b4765db493a1"/>
    <xsd:import namespace="937c0b47-1edd-4cf9-b6fb-8583cb1281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8bc06-8852-44c3-bc42-b4765db49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0b47-1edd-4cf9-b6fb-8583cb1281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7D2EEA-9954-495E-9C15-5A61C3193BF7}">
  <ds:schemaRefs>
    <ds:schemaRef ds:uri="http://purl.org/dc/elements/1.1/"/>
    <ds:schemaRef ds:uri="http://schemas.microsoft.com/office/2006/metadata/properties"/>
    <ds:schemaRef ds:uri="http://purl.org/dc/terms/"/>
    <ds:schemaRef ds:uri="937c0b47-1edd-4cf9-b6fb-8583cb128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3c8bc06-8852-44c3-bc42-b4765db493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36D7F8-F8E4-4370-842D-70209DF00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AFBCA5-47A9-4A4F-919F-B3A7CEFF5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8bc06-8852-44c3-bc42-b4765db493a1"/>
    <ds:schemaRef ds:uri="937c0b47-1edd-4cf9-b6fb-8583cb128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33728</TotalTime>
  <Words>1099</Words>
  <Application>Microsoft Office PowerPoint</Application>
  <PresentationFormat>Skjermfremvisning (4:3)</PresentationFormat>
  <Paragraphs>226</Paragraphs>
  <Slides>29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8" baseType="lpstr">
      <vt:lpstr>Abadi Extra Light</vt:lpstr>
      <vt:lpstr>Arial</vt:lpstr>
      <vt:lpstr>Calibri</vt:lpstr>
      <vt:lpstr>Ink Free</vt:lpstr>
      <vt:lpstr>Times New Roman</vt:lpstr>
      <vt:lpstr>Wingdings</vt:lpstr>
      <vt:lpstr>Office-tema</vt:lpstr>
      <vt:lpstr>Egendefinert utforming</vt:lpstr>
      <vt:lpstr>Utklipp</vt:lpstr>
      <vt:lpstr>Om pensjon</vt:lpstr>
      <vt:lpstr>Hvilke regler gjelder for hvem?</vt:lpstr>
      <vt:lpstr>PowerPoint-presentasjon</vt:lpstr>
      <vt:lpstr>PowerPoint-presentasjon</vt:lpstr>
      <vt:lpstr>NAV/folketrygden</vt:lpstr>
      <vt:lpstr>Hva betyr dette?</vt:lpstr>
      <vt:lpstr>Offentlig tjenestepensjon</vt:lpstr>
      <vt:lpstr>Total medlemstid - overføringsavtalen</vt:lpstr>
      <vt:lpstr>Rammebetingelser</vt:lpstr>
      <vt:lpstr>Aldersgrenser</vt:lpstr>
      <vt:lpstr>Kort om pensjonstypene</vt:lpstr>
      <vt:lpstr>AFP (tom 1962-kullet)</vt:lpstr>
      <vt:lpstr>Alderspensjon (tom 1958-kullet)</vt:lpstr>
      <vt:lpstr>Etterlattepensjon (alle)</vt:lpstr>
      <vt:lpstr>Uførepensjon (alle)</vt:lpstr>
      <vt:lpstr>Ny offentlig tjenestepensjon</vt:lpstr>
      <vt:lpstr>Hvorfor endring?</vt:lpstr>
      <vt:lpstr>Ny alderspensjon - hovedegenskaper</vt:lpstr>
      <vt:lpstr>Ny alderspensjon - hovedegenskaper</vt:lpstr>
      <vt:lpstr>Ny AFP - hovedegenskaper</vt:lpstr>
      <vt:lpstr>Pensjonsnivå gårsdagens modell </vt:lpstr>
      <vt:lpstr>Pensjonsnivå ny modell – 1963 kullet</vt:lpstr>
      <vt:lpstr>Overgangstillegg</vt:lpstr>
      <vt:lpstr>Pensjonsnivå ny modell – 1973 kullet</vt:lpstr>
      <vt:lpstr>Pensjonsnivå ny modell – 1993 kullet</vt:lpstr>
      <vt:lpstr>Oppsummering</vt:lpstr>
      <vt:lpstr>Noen råd</vt:lpstr>
      <vt:lpstr>PowerPoint-presentasjon</vt:lpstr>
      <vt:lpstr>PowerPoint-presentasjon</vt:lpstr>
    </vt:vector>
  </TitlesOfParts>
  <Company>Bærum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Elisabeth Sageng;christian.dahl@baerum.kommune.no</dc:creator>
  <cp:lastModifiedBy>Elisabeth Sageng</cp:lastModifiedBy>
  <cp:revision>222</cp:revision>
  <cp:lastPrinted>2015-04-09T07:40:45Z</cp:lastPrinted>
  <dcterms:created xsi:type="dcterms:W3CDTF">2015-04-09T07:07:42Z</dcterms:created>
  <dcterms:modified xsi:type="dcterms:W3CDTF">2021-01-25T07:41:01Z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0x01010081D14BFC96EE024B897ACCB2E243259B</vt:lpwstr>
  </property>
  <property fmtid="{D5CDD505-2E9C-101B-9397-08002B2CF9AE}" pid="3" name="MSIP_Label_593ecc0f-ccb9-4361-8333-eab9c279fcaa_Enabled">
    <vt:lpwstr>true</vt:lpwstr>
  </property>
  <property fmtid="{D5CDD505-2E9C-101B-9397-08002B2CF9AE}" pid="4" name="MSIP_Label_593ecc0f-ccb9-4361-8333-eab9c279fcaa_SetDate">
    <vt:lpwstr>2020-04-15T11:22:58Z</vt:lpwstr>
  </property>
  <property fmtid="{D5CDD505-2E9C-101B-9397-08002B2CF9AE}" pid="5" name="MSIP_Label_593ecc0f-ccb9-4361-8333-eab9c279fcaa_Method">
    <vt:lpwstr>Standard</vt:lpwstr>
  </property>
  <property fmtid="{D5CDD505-2E9C-101B-9397-08002B2CF9AE}" pid="6" name="MSIP_Label_593ecc0f-ccb9-4361-8333-eab9c279fcaa_Name">
    <vt:lpwstr>Intern</vt:lpwstr>
  </property>
  <property fmtid="{D5CDD505-2E9C-101B-9397-08002B2CF9AE}" pid="7" name="MSIP_Label_593ecc0f-ccb9-4361-8333-eab9c279fcaa_SiteId">
    <vt:lpwstr>07ba06ff-14f4-464b-b7e8-bc3a7e21e203</vt:lpwstr>
  </property>
  <property fmtid="{D5CDD505-2E9C-101B-9397-08002B2CF9AE}" pid="8" name="MSIP_Label_593ecc0f-ccb9-4361-8333-eab9c279fcaa_ActionId">
    <vt:lpwstr>16911f1c-a900-4f16-bba5-0000b25b7648</vt:lpwstr>
  </property>
  <property fmtid="{D5CDD505-2E9C-101B-9397-08002B2CF9AE}" pid="9" name="MSIP_Label_593ecc0f-ccb9-4361-8333-eab9c279fcaa_ContentBits">
    <vt:lpwstr>0</vt:lpwstr>
  </property>
</Properties>
</file>